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74" r:id="rId3"/>
    <p:sldId id="257" r:id="rId4"/>
    <p:sldId id="258" r:id="rId5"/>
    <p:sldId id="271" r:id="rId6"/>
    <p:sldId id="262" r:id="rId7"/>
    <p:sldId id="266" r:id="rId8"/>
    <p:sldId id="260" r:id="rId9"/>
    <p:sldId id="272" r:id="rId10"/>
    <p:sldId id="267" r:id="rId11"/>
    <p:sldId id="273" r:id="rId12"/>
    <p:sldId id="261" r:id="rId13"/>
    <p:sldId id="268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3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452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5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496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95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57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1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2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6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2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4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1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6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182" y="452582"/>
            <a:ext cx="10917382" cy="2930109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with Standard Precautions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and Influencing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Factors among Healthcare Workers in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 and Middle income Countries (LMICs)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746" y="4110182"/>
            <a:ext cx="10252363" cy="1330037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IPNET-K Annual Conference Scientific on 23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-25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March 2022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Loyce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Kihungi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BSC, MSC IC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93964"/>
            <a:ext cx="8911687" cy="785091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 Process Prisma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65" y="812801"/>
            <a:ext cx="7241308" cy="5975926"/>
          </a:xfrm>
        </p:spPr>
      </p:pic>
    </p:spTree>
    <p:extLst>
      <p:ext uri="{BB962C8B-B14F-4D97-AF65-F5344CB8AC3E}">
        <p14:creationId xmlns:p14="http://schemas.microsoft.com/office/powerpoint/2010/main" val="19753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56" y="624110"/>
            <a:ext cx="9712756" cy="7243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Findings- Distribution of the 32 Articles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79406090"/>
              </p:ext>
            </p:extLst>
          </p:nvPr>
        </p:nvGraphicFramePr>
        <p:xfrm>
          <a:off x="2589213" y="1905000"/>
          <a:ext cx="4144096" cy="399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048">
                  <a:extLst>
                    <a:ext uri="{9D8B030D-6E8A-4147-A177-3AD203B41FA5}">
                      <a16:colId xmlns:a16="http://schemas.microsoft.com/office/drawing/2014/main" val="3134407440"/>
                    </a:ext>
                  </a:extLst>
                </a:gridCol>
                <a:gridCol w="2072048">
                  <a:extLst>
                    <a:ext uri="{9D8B030D-6E8A-4147-A177-3AD203B41FA5}">
                      <a16:colId xmlns:a16="http://schemas.microsoft.com/office/drawing/2014/main" val="2839437493"/>
                    </a:ext>
                  </a:extLst>
                </a:gridCol>
              </a:tblGrid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Articles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54617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Nigeria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936388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Ethiopia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225101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955249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Turkey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114525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85398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625742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Philippines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070447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Pakistan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805063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Jordan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4084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6177744"/>
              </p:ext>
            </p:extLst>
          </p:nvPr>
        </p:nvGraphicFramePr>
        <p:xfrm>
          <a:off x="6918035" y="1904994"/>
          <a:ext cx="4586578" cy="3994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89">
                  <a:extLst>
                    <a:ext uri="{9D8B030D-6E8A-4147-A177-3AD203B41FA5}">
                      <a16:colId xmlns:a16="http://schemas.microsoft.com/office/drawing/2014/main" val="728778757"/>
                    </a:ext>
                  </a:extLst>
                </a:gridCol>
                <a:gridCol w="2293289">
                  <a:extLst>
                    <a:ext uri="{9D8B030D-6E8A-4147-A177-3AD203B41FA5}">
                      <a16:colId xmlns:a16="http://schemas.microsoft.com/office/drawing/2014/main" val="3884437928"/>
                    </a:ext>
                  </a:extLst>
                </a:gridCol>
              </a:tblGrid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Articles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53880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28164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Uganda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442886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Afghanistan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101354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Egypt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96478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Myanmar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489733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274743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Palestine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500026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66256"/>
            <a:ext cx="8911687" cy="1016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436" y="905165"/>
            <a:ext cx="10317019" cy="568960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Cross-sectional studies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32 articles reviewed, 50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% (16) were from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Africa, 44%(14) from Asia and 6% (2)  from South America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Each study was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conducted in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one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healthcare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Total of 180 healthcare facilities and over 14,000 participants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 of different cadres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32 articles 41% (13) studies nurses only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elf-administered questionnaires,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interviews, observation of practice, and focused group discussion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26 (81%)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the 32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 used self-administered questionnaire only, the rest used mixed method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39273"/>
            <a:ext cx="9845964" cy="5024582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 32 articled passed the quality analysis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Heterogeneous studies, descriptive analysis used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32 articles, 16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(53%) reported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as fair or low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Eleven articles with % compliance,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19% to 82.6% with six studies having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scores of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above 50%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actors influencing performance included: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training, knowledge, resources, workload, attitude, time, age, gender, support supervision, discomfort caused by protective wear, work experience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staffing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patient protection, previous exposure, policy documents,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monitoring, and safety climate 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64" y="1514765"/>
            <a:ext cx="9380248" cy="495992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Poor adherence to standard precautions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common problem, attributed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rates of HAIs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Low compliance with standard precautions is a multifaceted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and education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adherence to standard precautions (59% articles reported)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Adequate knowledge can lead to positive attitude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1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43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5345" y="1597891"/>
            <a:ext cx="9596581" cy="431333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Engage actions at national, county, facility and individual levels to solve the puzzle of suboptimal compliance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culture of safety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Employ the multimodal  improvement strategy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an observational study with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 to better determine compliance level and effective interventions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369455"/>
            <a:ext cx="8911687" cy="63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Disclosure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764" y="1570182"/>
            <a:ext cx="9481848" cy="4341040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funding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Ethical approval not applicable (no human participants) but approval was applied for and provided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study, thus no conflict of interest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9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2181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6291"/>
            <a:ext cx="8915400" cy="4414931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362" y="720436"/>
            <a:ext cx="4286250" cy="464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7092"/>
            <a:ext cx="8911687" cy="1006764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26835"/>
            <a:ext cx="10381673" cy="565265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Healthcare associated infections (HAIs) are threat to healthcare workers and patients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Most HAIs are preventable using standard precautions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Evolved basic infection control precautions: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Precautions to blood stained body fluids (high risk fluids)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I985, universal precautions applied to all patients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1987, body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ubstance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solation (BSI)-All body fluids non-contact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1993 Universal precautions modified to standard precautions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precautions are: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used for all patient care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risk assessment and common sense practices</a:t>
            </a: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level of compliance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standard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precautions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infection prevention and control, and the influencing factors among healthcare workers in LMIC?</a:t>
            </a:r>
          </a:p>
        </p:txBody>
      </p:sp>
    </p:spTree>
    <p:extLst>
      <p:ext uri="{BB962C8B-B14F-4D97-AF65-F5344CB8AC3E}">
        <p14:creationId xmlns:p14="http://schemas.microsoft.com/office/powerpoint/2010/main" val="411429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422399"/>
            <a:ext cx="5277476" cy="4913745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establish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compliance with the standard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precautions</a:t>
            </a:r>
          </a:p>
          <a:p>
            <a:pPr marL="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determine factors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influencing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practice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healthcare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workers in low and middle income countries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03076" y="1422399"/>
            <a:ext cx="5288924" cy="53016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709" y="1422399"/>
            <a:ext cx="4364902" cy="22629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255" y="3953164"/>
            <a:ext cx="3718356" cy="260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983" y="1330035"/>
            <a:ext cx="10187708" cy="543098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1800s discovery of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infection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transmission concept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reduction of risk of cross-infection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of: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Universal precautions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standard precautions 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myriad of factors attributed to unsafe practices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Few studies focusing on all components of standard precautions 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Poor adherence majorly documented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develop safety climate in healthcare facilities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873" y="1320799"/>
            <a:ext cx="10012218" cy="5537201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Systematic review and synthesis of the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Literature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Data extraction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 analysis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Thematic analysis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Interpretive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 of data: 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MEDLINE, CINAHL and Cochrane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Search restricted to: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Peer reviewed articles published 2011 onwards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English and full papers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Healthcare facility-based research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 done in low and middle income countries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done by two independent IPC experts 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466" y="254655"/>
            <a:ext cx="8911687" cy="86294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Search strategy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6677"/>
              </p:ext>
            </p:extLst>
          </p:nvPr>
        </p:nvGraphicFramePr>
        <p:xfrm>
          <a:off x="1616364" y="1422401"/>
          <a:ext cx="10575636" cy="4985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5944">
                  <a:extLst>
                    <a:ext uri="{9D8B030D-6E8A-4147-A177-3AD203B41FA5}">
                      <a16:colId xmlns:a16="http://schemas.microsoft.com/office/drawing/2014/main" val="2201044261"/>
                    </a:ext>
                  </a:extLst>
                </a:gridCol>
                <a:gridCol w="8589692">
                  <a:extLst>
                    <a:ext uri="{9D8B030D-6E8A-4147-A177-3AD203B41FA5}">
                      <a16:colId xmlns:a16="http://schemas.microsoft.com/office/drawing/2014/main" val="1860514856"/>
                    </a:ext>
                  </a:extLst>
                </a:gridCol>
              </a:tblGrid>
              <a:tr h="70196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Search </a:t>
                      </a:r>
                      <a:r>
                        <a:rPr lang="en-US" sz="2400" dirty="0">
                          <a:effectLst/>
                        </a:rPr>
                        <a:t>ID#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Search Terms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028117"/>
                  </a:ext>
                </a:extLst>
              </a:tr>
              <a:tr h="60749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“standard precautions” OR “universal precautions”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087211"/>
                  </a:ext>
                </a:extLst>
              </a:tr>
              <a:tr h="121499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“infection control” OR “infection prevention” OR “infection prevention and control”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1287506"/>
                  </a:ext>
                </a:extLst>
              </a:tr>
              <a:tr h="157159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“healthcare workers” OR “healthcare professionals” OR “healthcare providers” OR “healthcare personnel” OR Doctors OR Nurses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5811493"/>
                  </a:ext>
                </a:extLst>
              </a:tr>
              <a:tr h="60749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S1 AND S2 AND S3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0739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2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878</TotalTime>
  <Words>724</Words>
  <Application>Microsoft Office PowerPoint</Application>
  <PresentationFormat>Widescreen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Wisp</vt:lpstr>
      <vt:lpstr>Compliance with Standard Precautions and Influencing Factors among Healthcare Workers in Low and Middle income Countries (LMICs)</vt:lpstr>
      <vt:lpstr>Disclosure </vt:lpstr>
      <vt:lpstr>Outline</vt:lpstr>
      <vt:lpstr>Introduction</vt:lpstr>
      <vt:lpstr>Research Question</vt:lpstr>
      <vt:lpstr>Aim</vt:lpstr>
      <vt:lpstr>Literature review</vt:lpstr>
      <vt:lpstr>Methodology</vt:lpstr>
      <vt:lpstr>Search strategy</vt:lpstr>
      <vt:lpstr>Search Process Prisma</vt:lpstr>
      <vt:lpstr>Findings- Distribution of the 32 Articles</vt:lpstr>
      <vt:lpstr>Findings</vt:lpstr>
      <vt:lpstr>Findings</vt:lpstr>
      <vt:lpstr>Conclusion</vt:lpstr>
      <vt:lpstr>Recommendation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of Compliance with Standard Precautions and Influencing Factors among Healthcare Workers in Low- and Middle-income Countries</dc:title>
  <dc:creator>Loyce</dc:creator>
  <cp:lastModifiedBy>Loyce</cp:lastModifiedBy>
  <cp:revision>60</cp:revision>
  <dcterms:created xsi:type="dcterms:W3CDTF">2022-03-20T09:13:10Z</dcterms:created>
  <dcterms:modified xsi:type="dcterms:W3CDTF">2022-03-23T18:16:52Z</dcterms:modified>
</cp:coreProperties>
</file>