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autoCompressPictures="0" conformance="strict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48" r:id="rId4"/>
    <p:sldId id="340" r:id="rId5"/>
    <p:sldId id="258" r:id="rId6"/>
    <p:sldId id="345" r:id="rId7"/>
    <p:sldId id="344" r:id="rId8"/>
    <p:sldId id="259" r:id="rId9"/>
    <p:sldId id="341" r:id="rId10"/>
    <p:sldId id="349" r:id="rId11"/>
    <p:sldId id="260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4.995%" autoAdjust="0"/>
    <p:restoredTop sz="94.66%"/>
  </p:normalViewPr>
  <p:slideViewPr>
    <p:cSldViewPr snapToGrid="0">
      <p:cViewPr varScale="1">
        <p:scale>
          <a:sx n="76" d="100"/>
          <a:sy n="76" d="100"/>
        </p:scale>
        <p:origin x="2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tableStyles" Target="tableStyles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theme" Target="theme/theme1.xml"/><Relationship Id="rId2" Type="http://purl.oclc.org/ooxml/officeDocument/relationships/slide" Target="slides/slide1.xml"/><Relationship Id="rId16" Type="http://purl.oclc.org/ooxml/officeDocument/relationships/viewProps" Target="viewProp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5" Type="http://purl.oclc.org/ooxml/officeDocument/relationships/slide" Target="slides/slide4.xml"/><Relationship Id="rId15" Type="http://purl.oclc.org/ooxml/officeDocument/relationships/presProps" Target="presProps.xml"/><Relationship Id="rId10" Type="http://purl.oclc.org/ooxml/officeDocument/relationships/slide" Target="slides/slide9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F637E-3B44-4F57-B404-0EBA1621B028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D6854-0120-46CD-AADC-40174EDD3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0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%"/>
                    <a:lumOff val="35%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DC61C-A82B-47CA-B23B-6EF41E6B7309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%"/>
                    <a:lumOff val="3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D6FC5-D4B4-465E-A4F4-F8FF8F15BE9E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%"/>
                    <a:lumOff val="50%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%"/>
                    <a:lumOff val="3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ECAD-FC86-4320-AA2D-80F6DE01997B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%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%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%"/>
                    <a:lumOff val="35%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B8EE-AB2C-4699-8E45-315A5203A261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%"/>
                    <a:lumOff val="35%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C991-0D83-4825-8E59-171A34C64F90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%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%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%"/>
                    <a:lumOff val="35%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363A-48B7-4D2E-9E6E-FB8FA6D259EA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F8B96-E23B-4E1B-876D-608B43CA78E0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50AD-972C-43AE-9AC2-597B8BF75A71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purl.oclc.org/ooxml/drawingml/main" xmlns:r="http://purl.oclc.org/ooxml/officeDocument/relationships" xmlns:p="http://purl.oclc.org/ooxml/presentationml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 userDrawn="1"/>
        </p:nvSpPr>
        <p:spPr>
          <a:xfrm>
            <a:off x="101600" y="6477000"/>
            <a:ext cx="12090400" cy="381000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 anchor="ctr"/>
          <a:lstStyle>
            <a:lvl1pPr marL="0" marR="0" lvl="0" indent="0" algn="l" defTabSz="653064" rtl="0" fontAlgn="auto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00" b="1" i="0" u="none" strike="noStrike" kern="1200" cap="none" spc="0" baseline="0%">
                <a:solidFill>
                  <a:srgbClr val="FFFFFF"/>
                </a:solidFill>
                <a:uFillTx/>
                <a:latin typeface="Myriad Pro"/>
              </a:defRPr>
            </a:lvl1pPr>
          </a:lstStyle>
          <a:p>
            <a:pPr>
              <a:defRPr/>
            </a:pPr>
            <a:r>
              <a:rPr sz="1600" dirty="0">
                <a:cs typeface="Arial" pitchFamily="34" charset="0"/>
              </a:rPr>
              <a:t>Amref Health Africa in Kenya						www.amref.org\kenya</a:t>
            </a:r>
          </a:p>
        </p:txBody>
      </p:sp>
      <p:sp>
        <p:nvSpPr>
          <p:cNvPr id="8" name="Text Placeholder 2"/>
          <p:cNvSpPr txBox="1">
            <a:spLocks noGrp="1"/>
          </p:cNvSpPr>
          <p:nvPr>
            <p:ph idx="1"/>
          </p:nvPr>
        </p:nvSpPr>
        <p:spPr>
          <a:xfrm>
            <a:off x="334137" y="381000"/>
            <a:ext cx="11553071" cy="5791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700352"/>
      </p:ext>
    </p:extLst>
  </p:cSld>
  <p:clrMapOvr>
    <a:masterClrMapping/>
  </p:clrMapOvr>
  <p:transition spd="slow"/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F1B72-37FB-49C3-9067-F397F16A19EE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%"/>
                    <a:lumOff val="3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C70B-8B14-44B7-94AB-983D920B194E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80E8-25E0-471B-AF66-B0C5F0CE5152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38440-9E3B-4437-89DE-0155AFF772E9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0248-1F39-41EF-922D-B22D6F31524F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4461-9E3E-4DF3-9A65-E4F9F3251116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3E93-06BC-421A-ACCD-B789846BD389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8253-E52F-4226-BD95-301C4B5FA090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slideLayout" Target="../slideLayouts/slideLayout13.xml"/><Relationship Id="rId18" Type="http://purl.oclc.org/ooxml/officeDocument/relationships/theme" Target="../theme/theme1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17" Type="http://purl.oclc.org/ooxml/officeDocument/relationships/slideLayout" Target="../slideLayouts/slideLayout17.xml"/><Relationship Id="rId2" Type="http://purl.oclc.org/ooxml/officeDocument/relationships/slideLayout" Target="../slideLayouts/slideLayout2.xml"/><Relationship Id="rId16" Type="http://purl.oclc.org/ooxml/officeDocument/relationships/slideLayout" Target="../slideLayouts/slideLayout16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slideLayout" Target="../slideLayouts/slideLayout1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slideLayout" Target="../slideLayouts/slideLayout1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%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%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%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%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%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%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%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%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%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%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%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%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6F2C9B7A-C10B-408E-8AE0-047E324A01AA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hf hdr="0" ftr="0" dt="0"/>
  <p:txStyles>
    <p:titleStyle>
      <a:lvl1pPr algn="l" defTabSz="457200" rtl="0" eaLnBrk="1" latinLnBrk="0" hangingPunct="1">
        <a:spcBef>
          <a:spcPct val="0%"/>
        </a:spcBef>
        <a:buNone/>
        <a:defRPr sz="3600" kern="1200">
          <a:solidFill>
            <a:schemeClr val="tx1">
              <a:lumMod val="85%"/>
              <a:lumOff val="15%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%"/>
              <a:lumOff val="25%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5.jpg"/><Relationship Id="rId2" Type="http://purl.oclc.org/ooxml/officeDocument/relationships/image" Target="../media/image4.jpg"/><Relationship Id="rId1" Type="http://purl.oclc.org/ooxml/officeDocument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7.png"/><Relationship Id="rId2" Type="http://purl.oclc.org/ooxml/officeDocument/relationships/image" Target="../media/image6.png"/><Relationship Id="rId1" Type="http://purl.oclc.org/ooxml/officeDocument/relationships/slideLayout" Target="../slideLayouts/slideLayout17.xml"/><Relationship Id="rId6" Type="http://purl.oclc.org/ooxml/officeDocument/relationships/image" Target="../media/image10.png"/><Relationship Id="rId5" Type="http://purl.oclc.org/ooxml/officeDocument/relationships/image" Target="../media/image9.png"/><Relationship Id="rId4" Type="http://purl.oclc.org/ooxml/officeDocument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purl.oclc.org/ooxml/officeDocument/relationships/image" Target="../media/image1.png"/><Relationship Id="rId1" Type="http://purl.oclc.org/ooxml/officeDocument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3.jpeg"/><Relationship Id="rId2" Type="http://purl.oclc.org/ooxml/officeDocument/relationships/image" Target="../media/image2.jpg"/><Relationship Id="rId1" Type="http://purl.oclc.org/ooxml/officeDocument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 showMasterSp="0">
  <p:cSld>
    <p:bg>
      <p:bgPr>
        <a:gradFill>
          <a:gsLst>
            <a:gs pos="0%">
              <a:schemeClr val="bg2">
                <a:tint val="90%"/>
                <a:satMod val="92%"/>
                <a:lumMod val="120%"/>
              </a:schemeClr>
            </a:gs>
            <a:gs pos="100%">
              <a:schemeClr val="bg2">
                <a:shade val="98%"/>
                <a:satMod val="120%"/>
                <a:lumMod val="98%"/>
              </a:schemeClr>
            </a:gs>
          </a:gsLst>
          <a:path path="circle">
            <a:fillToRect l="50%" t="50%" r="100%" b="100%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580" y="609600"/>
            <a:ext cx="10193032" cy="2895600"/>
          </a:xfrm>
        </p:spPr>
        <p:txBody>
          <a:bodyPr>
            <a:normAutofit fontScale="90%"/>
          </a:bodyPr>
          <a:lstStyle/>
          <a:p>
            <a:r>
              <a:rPr lang="en-US" sz="4000" b="1" dirty="0"/>
              <a:t>Assessment of Biosafety Cabinetry in Kenya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8ACD7-B048-4797-B4B7-F193CA05D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5012" y="2330336"/>
            <a:ext cx="7536554" cy="1555864"/>
          </a:xfrm>
        </p:spPr>
        <p:txBody>
          <a:bodyPr/>
          <a:lstStyle/>
          <a:p>
            <a:r>
              <a:rPr lang="en-US" sz="2400" b="1" dirty="0"/>
              <a:t>9</a:t>
            </a:r>
            <a:r>
              <a:rPr lang="en-US" sz="2400" b="1" baseline="30%" dirty="0"/>
              <a:t>th</a:t>
            </a:r>
            <a:r>
              <a:rPr lang="en-US" sz="2400" b="1" dirty="0"/>
              <a:t> IPNET Conference , Lake Naivasha Resort </a:t>
            </a:r>
          </a:p>
          <a:p>
            <a:r>
              <a:rPr lang="en-US" sz="2400" b="1" dirty="0"/>
              <a:t>March 23</a:t>
            </a:r>
            <a:r>
              <a:rPr lang="en-US" sz="2400" b="1" baseline="30%" dirty="0"/>
              <a:t>rd</a:t>
            </a:r>
            <a:r>
              <a:rPr lang="en-US" sz="2400" b="1" dirty="0"/>
              <a:t> – 25</a:t>
            </a:r>
            <a:r>
              <a:rPr lang="en-US" sz="2400" b="1" baseline="30%" dirty="0"/>
              <a:t>th</a:t>
            </a:r>
            <a:r>
              <a:rPr lang="en-US" sz="2400" b="1" dirty="0"/>
              <a:t> , 2022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u="sng" dirty="0"/>
              <a:t>George Omondi, </a:t>
            </a:r>
            <a:r>
              <a:rPr lang="en-US" sz="3600" b="1" dirty="0"/>
              <a:t>Victoria Ouma, Ernest  Makokha 	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059BC-E640-4033-9CA8-FFDEFD90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12652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E6D130-7AD0-4601-B9D9-D459D1EB8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972" y="624110"/>
            <a:ext cx="9348640" cy="1280890"/>
          </a:xfrm>
        </p:spPr>
        <p:txBody>
          <a:bodyPr/>
          <a:lstStyle/>
          <a:p>
            <a:r>
              <a:rPr lang="en-US" dirty="0"/>
              <a:t>Incorrectly installed ductwork, corrected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69491B-CE6B-401C-A1E3-66075AA6D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3CB760-68F8-4D0B-A600-6BB84DA69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77BD4-1512-4F10-A10C-B6B40C07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569640FC-57DE-4776-A561-40D4490210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89214" y="2597150"/>
            <a:ext cx="3685752" cy="3535202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B2E9E17-82C9-47C3-B81A-A85099CEC72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30642" y="2588294"/>
            <a:ext cx="3489820" cy="354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09626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0"/>
            <a:ext cx="9875837" cy="1219200"/>
          </a:xfrm>
        </p:spPr>
        <p:txBody>
          <a:bodyPr>
            <a:normAutofit fontScale="90%"/>
          </a:bodyPr>
          <a:lstStyle/>
          <a:p>
            <a:r>
              <a:rPr lang="en-US" sz="4000" b="1" dirty="0"/>
              <a:t>Conclusion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294" y="1219200"/>
            <a:ext cx="10268125" cy="5638800"/>
          </a:xfrm>
        </p:spPr>
        <p:txBody>
          <a:bodyPr>
            <a:normAutofit lnSpcReduction="10%"/>
          </a:bodyPr>
          <a:lstStyle/>
          <a:p>
            <a:pPr>
              <a:lnSpc>
                <a:spcPct val="250%"/>
              </a:lnSpc>
            </a:pPr>
            <a:r>
              <a:rPr lang="en-US" sz="2400" dirty="0"/>
              <a:t>Annual BSC certification based on well-established standards ascertained continued containment and informed the need for the facilities to procure required parts and users able to avoid simple errors which help reduce on equipment down time</a:t>
            </a:r>
          </a:p>
          <a:p>
            <a:pPr>
              <a:lnSpc>
                <a:spcPct val="250%"/>
              </a:lnSpc>
            </a:pPr>
            <a:r>
              <a:rPr lang="en-US" sz="2400" dirty="0"/>
              <a:t>A failed BSC kills user morale while a passing BSC promotes user confidence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648C1-9694-4F2A-AB4D-58F52187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12017"/>
      </p:ext>
    </p:extLst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4582" y="381000"/>
            <a:ext cx="10171223" cy="6096000"/>
          </a:xfrm>
        </p:spPr>
        <p:txBody>
          <a:bodyPr/>
          <a:lstStyle/>
          <a:p>
            <a:pPr marL="0" indent="0">
              <a:buNone/>
            </a:pPr>
            <a:r>
              <a:rPr lang="en-US" sz="3600"/>
              <a:t>                    </a:t>
            </a:r>
            <a:r>
              <a:rPr lang="en-US" sz="3600" b="1"/>
              <a:t>Acknowledgements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08" y="4344289"/>
            <a:ext cx="2793806" cy="198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%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white – Amref Health Afric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67" y="3992781"/>
            <a:ext cx="2897425" cy="195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Eagleson Institute - Posts | Facebook">
            <a:extLst>
              <a:ext uri="{FF2B5EF4-FFF2-40B4-BE49-F238E27FC236}">
                <a16:creationId xmlns:a16="http://schemas.microsoft.com/office/drawing/2014/main" id="{8A8C7772-8FFC-4817-90F4-66E98BF6F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81" y="4186238"/>
            <a:ext cx="217274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id-19 Registry">
            <a:extLst>
              <a:ext uri="{FF2B5EF4-FFF2-40B4-BE49-F238E27FC236}">
                <a16:creationId xmlns:a16="http://schemas.microsoft.com/office/drawing/2014/main" id="{E6247DA2-0F86-47B7-8F85-D1EB9162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922" y="1496813"/>
            <a:ext cx="2507193" cy="210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54644-730A-489F-A481-AB4719545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999" y="1496813"/>
            <a:ext cx="2897425" cy="206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53847"/>
      </p:ext>
    </p:extLst>
  </p:cSld>
  <p:clrMapOvr>
    <a:masterClrMapping/>
  </p:clrMapOvr>
  <p:transition spd="slow"/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r>
              <a:rPr lang="en-US" sz="6000" b="1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695" y="2133600"/>
            <a:ext cx="9244668" cy="4384646"/>
          </a:xfrm>
        </p:spPr>
        <p:txBody>
          <a:bodyPr>
            <a:normAutofit fontScale="92.5%" lnSpcReduction="20%"/>
          </a:bodyPr>
          <a:lstStyle/>
          <a:p>
            <a:r>
              <a:rPr lang="en-US" sz="2600" dirty="0"/>
              <a:t>Biological Safety cabinets (BSCs) are primary means of containment that use motor blowers and HEPA filters to provide protection to healthcare workers, products and environment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 Used in medical/research, pharmaceutical laboratories and oncology departments worldwide</a:t>
            </a:r>
          </a:p>
          <a:p>
            <a:endParaRPr lang="en-US" sz="2600" dirty="0"/>
          </a:p>
          <a:p>
            <a:r>
              <a:rPr lang="en-US" sz="2600" dirty="0"/>
              <a:t>To ensure correct functionality, BSCs need proper maintenance and annual certification beyond daily user care. We set out to assess the status of BSCs to ascertain their safe operation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D57BE-454C-49E1-AADB-44B1FAB3A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64082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5" y="0"/>
            <a:ext cx="10582275" cy="1266825"/>
          </a:xfrm>
        </p:spPr>
        <p:txBody>
          <a:bodyPr>
            <a:normAutofit/>
          </a:bodyPr>
          <a:lstStyle/>
          <a:p>
            <a:r>
              <a:rPr lang="en-US" b="1" dirty="0"/>
              <a:t>Classification of BSCs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725" y="1143000"/>
            <a:ext cx="10582275" cy="5715000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F753A4-A0FD-416D-BADC-749AC15C2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70145"/>
              </p:ext>
            </p:extLst>
          </p:nvPr>
        </p:nvGraphicFramePr>
        <p:xfrm>
          <a:off x="1681874" y="1404863"/>
          <a:ext cx="9911711" cy="4664088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1207385">
                  <a:extLst>
                    <a:ext uri="{9D8B030D-6E8A-4147-A177-3AD203B41FA5}">
                      <a16:colId xmlns:a16="http://schemas.microsoft.com/office/drawing/2014/main" val="3897339874"/>
                    </a:ext>
                  </a:extLst>
                </a:gridCol>
                <a:gridCol w="2474675">
                  <a:extLst>
                    <a:ext uri="{9D8B030D-6E8A-4147-A177-3AD203B41FA5}">
                      <a16:colId xmlns:a16="http://schemas.microsoft.com/office/drawing/2014/main" val="1455300935"/>
                    </a:ext>
                  </a:extLst>
                </a:gridCol>
                <a:gridCol w="3578421">
                  <a:extLst>
                    <a:ext uri="{9D8B030D-6E8A-4147-A177-3AD203B41FA5}">
                      <a16:colId xmlns:a16="http://schemas.microsoft.com/office/drawing/2014/main" val="1119666655"/>
                    </a:ext>
                  </a:extLst>
                </a:gridCol>
                <a:gridCol w="2651230">
                  <a:extLst>
                    <a:ext uri="{9D8B030D-6E8A-4147-A177-3AD203B41FA5}">
                      <a16:colId xmlns:a16="http://schemas.microsoft.com/office/drawing/2014/main" val="3928180801"/>
                    </a:ext>
                  </a:extLst>
                </a:gridCol>
              </a:tblGrid>
              <a:tr h="732168">
                <a:tc>
                  <a:txBody>
                    <a:bodyPr/>
                    <a:lstStyle/>
                    <a:p>
                      <a:r>
                        <a:rPr lang="en-US" sz="2400" dirty="0"/>
                        <a:t>Class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Type  of BSC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Type of 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Application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281698"/>
                  </a:ext>
                </a:extLst>
              </a:tr>
              <a:tr h="1062085">
                <a:tc>
                  <a:txBody>
                    <a:bodyPr/>
                    <a:lstStyle/>
                    <a:p>
                      <a:r>
                        <a:rPr lang="en-US" sz="24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Personnel,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 to moderate risk biological agent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153205"/>
                  </a:ext>
                </a:extLst>
              </a:tr>
              <a:tr h="1013612">
                <a:tc>
                  <a:txBody>
                    <a:bodyPr/>
                    <a:lstStyle/>
                    <a:p>
                      <a:r>
                        <a:rPr lang="en-US" sz="240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 I, A2, B1, B2 and 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Personnel, product&amp;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Low to moderate risk biological agent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38040"/>
                  </a:ext>
                </a:extLst>
              </a:tr>
              <a:tr h="1013612">
                <a:tc>
                  <a:txBody>
                    <a:bodyPr/>
                    <a:lstStyle/>
                    <a:p>
                      <a:r>
                        <a:rPr lang="en-US" sz="240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Personnel, product&amp; environment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 risk biological agent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585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6225-1350-4A3D-8B77-18E4FACF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77716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62">
            <a:extLst>
              <a:ext uri="{FF2B5EF4-FFF2-40B4-BE49-F238E27FC236}">
                <a16:creationId xmlns:a16="http://schemas.microsoft.com/office/drawing/2014/main" id="{58449076-9A7B-4DA9-917D-351571DF06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96200" y="1143000"/>
            <a:ext cx="76200" cy="45720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scene3d>
            <a:camera prst="legacyObliqueTopLeft">
              <a:rot lat="0" lon="20099965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80008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4" name="Line 1154">
            <a:extLst>
              <a:ext uri="{FF2B5EF4-FFF2-40B4-BE49-F238E27FC236}">
                <a16:creationId xmlns:a16="http://schemas.microsoft.com/office/drawing/2014/main" id="{54AC3550-391E-405A-81BA-05FE14BBBC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48600" y="2667000"/>
            <a:ext cx="0" cy="1219200"/>
          </a:xfrm>
          <a:prstGeom prst="line">
            <a:avLst/>
          </a:prstGeom>
          <a:noFill/>
          <a:ln w="76200">
            <a:solidFill>
              <a:srgbClr val="CC00CC"/>
            </a:solidFill>
            <a:prstDash val="sysDot"/>
            <a:round/>
            <a:headEnd/>
            <a:tailEnd type="stealth" w="med" len="med"/>
          </a:ln>
          <a:scene3d>
            <a:camera prst="legacyObliqueTopLeft">
              <a:rot lat="0" lon="2039998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00CC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" name="Line 125">
            <a:extLst>
              <a:ext uri="{FF2B5EF4-FFF2-40B4-BE49-F238E27FC236}">
                <a16:creationId xmlns:a16="http://schemas.microsoft.com/office/drawing/2014/main" id="{358E991D-93D5-4963-BAFA-70D28D4015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4419600"/>
            <a:ext cx="0" cy="457200"/>
          </a:xfrm>
          <a:prstGeom prst="line">
            <a:avLst/>
          </a:prstGeom>
          <a:noFill/>
          <a:ln w="66675">
            <a:solidFill>
              <a:srgbClr val="0000FF"/>
            </a:solidFill>
            <a:round/>
            <a:headEnd/>
            <a:tailEnd type="triangle" w="med" len="med"/>
          </a:ln>
          <a:scene3d>
            <a:camera prst="legacyObliqueTopLeft">
              <a:rot lat="21299970" lon="2129997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0000FF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6" name="Freeform 1186">
            <a:extLst>
              <a:ext uri="{FF2B5EF4-FFF2-40B4-BE49-F238E27FC236}">
                <a16:creationId xmlns:a16="http://schemas.microsoft.com/office/drawing/2014/main" id="{27342F53-DDE1-41C0-8DEA-395DA41B5B21}"/>
              </a:ext>
            </a:extLst>
          </p:cNvPr>
          <p:cNvSpPr>
            <a:spLocks/>
          </p:cNvSpPr>
          <p:nvPr/>
        </p:nvSpPr>
        <p:spPr bwMode="auto">
          <a:xfrm rot="20629279">
            <a:off x="6411914" y="4495800"/>
            <a:ext cx="217487" cy="698500"/>
          </a:xfrm>
          <a:custGeom>
            <a:avLst/>
            <a:gdLst>
              <a:gd name="T0" fmla="*/ 2147483646 w 216"/>
              <a:gd name="T1" fmla="*/ 0 h 336"/>
              <a:gd name="T2" fmla="*/ 2147483646 w 216"/>
              <a:gd name="T3" fmla="*/ 2147483646 h 336"/>
              <a:gd name="T4" fmla="*/ 2147483646 w 216"/>
              <a:gd name="T5" fmla="*/ 2147483646 h 336"/>
              <a:gd name="T6" fmla="*/ 2147483646 w 216"/>
              <a:gd name="T7" fmla="*/ 2147483646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16"/>
              <a:gd name="T13" fmla="*/ 0 h 336"/>
              <a:gd name="T14" fmla="*/ 216 w 216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" h="336">
                <a:moveTo>
                  <a:pt x="24" y="0"/>
                </a:moveTo>
                <a:cubicBezTo>
                  <a:pt x="12" y="52"/>
                  <a:pt x="0" y="104"/>
                  <a:pt x="24" y="144"/>
                </a:cubicBezTo>
                <a:cubicBezTo>
                  <a:pt x="48" y="184"/>
                  <a:pt x="136" y="208"/>
                  <a:pt x="168" y="240"/>
                </a:cubicBezTo>
                <a:cubicBezTo>
                  <a:pt x="200" y="272"/>
                  <a:pt x="208" y="320"/>
                  <a:pt x="216" y="336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stealth" w="med" len="med"/>
          </a:ln>
          <a:scene3d>
            <a:camera prst="legacyObliqueTopLeft">
              <a:rot lat="2129997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0000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126" name="Line 5">
            <a:extLst>
              <a:ext uri="{FF2B5EF4-FFF2-40B4-BE49-F238E27FC236}">
                <a16:creationId xmlns:a16="http://schemas.microsoft.com/office/drawing/2014/main" id="{3CD8B08C-BF8A-48AD-A43F-36AA54A73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495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D373E62F-42FC-40F6-A6A4-1F52CE264D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133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0">
            <a:extLst>
              <a:ext uri="{FF2B5EF4-FFF2-40B4-BE49-F238E27FC236}">
                <a16:creationId xmlns:a16="http://schemas.microsoft.com/office/drawing/2014/main" id="{3C3814F7-7575-4411-8DD2-2D31B6057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066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3">
            <a:extLst>
              <a:ext uri="{FF2B5EF4-FFF2-40B4-BE49-F238E27FC236}">
                <a16:creationId xmlns:a16="http://schemas.microsoft.com/office/drawing/2014/main" id="{0D94B207-109B-4F0D-A245-1084B8CDDA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200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4">
            <a:extLst>
              <a:ext uri="{FF2B5EF4-FFF2-40B4-BE49-F238E27FC236}">
                <a16:creationId xmlns:a16="http://schemas.microsoft.com/office/drawing/2014/main" id="{53706F77-4736-4BFB-A8F5-030D1AC82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200400"/>
            <a:ext cx="1905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5">
            <a:extLst>
              <a:ext uri="{FF2B5EF4-FFF2-40B4-BE49-F238E27FC236}">
                <a16:creationId xmlns:a16="http://schemas.microsoft.com/office/drawing/2014/main" id="{EA5F3603-97BE-483F-8D2B-9B428C434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4495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7">
            <a:extLst>
              <a:ext uri="{FF2B5EF4-FFF2-40B4-BE49-F238E27FC236}">
                <a16:creationId xmlns:a16="http://schemas.microsoft.com/office/drawing/2014/main" id="{2344DB2E-7C96-474E-8ECE-F923D8F400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8">
            <a:extLst>
              <a:ext uri="{FF2B5EF4-FFF2-40B4-BE49-F238E27FC236}">
                <a16:creationId xmlns:a16="http://schemas.microsoft.com/office/drawing/2014/main" id="{B154402C-84B4-40EF-B21B-3DDA74DAD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724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9">
            <a:extLst>
              <a:ext uri="{FF2B5EF4-FFF2-40B4-BE49-F238E27FC236}">
                <a16:creationId xmlns:a16="http://schemas.microsoft.com/office/drawing/2014/main" id="{87AD2F4B-5CA3-4C2D-9735-894FB39E5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876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20">
            <a:extLst>
              <a:ext uri="{FF2B5EF4-FFF2-40B4-BE49-F238E27FC236}">
                <a16:creationId xmlns:a16="http://schemas.microsoft.com/office/drawing/2014/main" id="{2C8983F6-70A5-4F9E-853F-230DA68D20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3429000"/>
            <a:ext cx="1905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21">
            <a:extLst>
              <a:ext uri="{FF2B5EF4-FFF2-40B4-BE49-F238E27FC236}">
                <a16:creationId xmlns:a16="http://schemas.microsoft.com/office/drawing/2014/main" id="{DFDCAB87-EEDF-4F5E-B93B-3405A1B43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20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22">
            <a:extLst>
              <a:ext uri="{FF2B5EF4-FFF2-40B4-BE49-F238E27FC236}">
                <a16:creationId xmlns:a16="http://schemas.microsoft.com/office/drawing/2014/main" id="{6709C091-3796-47C4-B1F6-8C9E6FF35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25">
            <a:extLst>
              <a:ext uri="{FF2B5EF4-FFF2-40B4-BE49-F238E27FC236}">
                <a16:creationId xmlns:a16="http://schemas.microsoft.com/office/drawing/2014/main" id="{A7EB5EC1-5050-43A4-8A98-AC5D602E5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2004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26">
            <a:extLst>
              <a:ext uri="{FF2B5EF4-FFF2-40B4-BE49-F238E27FC236}">
                <a16:creationId xmlns:a16="http://schemas.microsoft.com/office/drawing/2014/main" id="{4832F300-6F12-4649-8FEC-41CC14E8B9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495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7">
            <a:extLst>
              <a:ext uri="{FF2B5EF4-FFF2-40B4-BE49-F238E27FC236}">
                <a16:creationId xmlns:a16="http://schemas.microsoft.com/office/drawing/2014/main" id="{BCD56B6A-4720-43CD-BD03-F75B86350D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200400"/>
            <a:ext cx="1828800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8">
            <a:extLst>
              <a:ext uri="{FF2B5EF4-FFF2-40B4-BE49-F238E27FC236}">
                <a16:creationId xmlns:a16="http://schemas.microsoft.com/office/drawing/2014/main" id="{E56FA573-C938-4F79-9517-FEFD702F01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3200400"/>
            <a:ext cx="2133600" cy="129540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9">
            <a:extLst>
              <a:ext uri="{FF2B5EF4-FFF2-40B4-BE49-F238E27FC236}">
                <a16:creationId xmlns:a16="http://schemas.microsoft.com/office/drawing/2014/main" id="{41DA5EBA-04F1-4003-A797-33E83DAD4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495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30">
            <a:extLst>
              <a:ext uri="{FF2B5EF4-FFF2-40B4-BE49-F238E27FC236}">
                <a16:creationId xmlns:a16="http://schemas.microsoft.com/office/drawing/2014/main" id="{A743E295-C07F-475C-B78F-C4791D448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133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34">
            <a:extLst>
              <a:ext uri="{FF2B5EF4-FFF2-40B4-BE49-F238E27FC236}">
                <a16:creationId xmlns:a16="http://schemas.microsoft.com/office/drawing/2014/main" id="{2CC7BADE-699B-4380-BCE7-C8EEB5472F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38">
            <a:extLst>
              <a:ext uri="{FF2B5EF4-FFF2-40B4-BE49-F238E27FC236}">
                <a16:creationId xmlns:a16="http://schemas.microsoft.com/office/drawing/2014/main" id="{E97A6470-7727-4667-B16A-EFFE98501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609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40">
            <a:extLst>
              <a:ext uri="{FF2B5EF4-FFF2-40B4-BE49-F238E27FC236}">
                <a16:creationId xmlns:a16="http://schemas.microsoft.com/office/drawing/2014/main" id="{D0070C9D-CBA4-48C8-887C-32DC059E77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1143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41">
            <a:extLst>
              <a:ext uri="{FF2B5EF4-FFF2-40B4-BE49-F238E27FC236}">
                <a16:creationId xmlns:a16="http://schemas.microsoft.com/office/drawing/2014/main" id="{FEE47EB9-17AE-420E-9786-29F75E065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143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42">
            <a:extLst>
              <a:ext uri="{FF2B5EF4-FFF2-40B4-BE49-F238E27FC236}">
                <a16:creationId xmlns:a16="http://schemas.microsoft.com/office/drawing/2014/main" id="{CB9E491B-5112-43A3-8216-C9630BCFF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143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43">
            <a:extLst>
              <a:ext uri="{FF2B5EF4-FFF2-40B4-BE49-F238E27FC236}">
                <a16:creationId xmlns:a16="http://schemas.microsoft.com/office/drawing/2014/main" id="{3F71C583-8AE2-427C-A8DA-11FAAA0384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1143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44">
            <a:extLst>
              <a:ext uri="{FF2B5EF4-FFF2-40B4-BE49-F238E27FC236}">
                <a16:creationId xmlns:a16="http://schemas.microsoft.com/office/drawing/2014/main" id="{3330547E-A39E-4D3A-84EA-45B9D07510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46">
            <a:extLst>
              <a:ext uri="{FF2B5EF4-FFF2-40B4-BE49-F238E27FC236}">
                <a16:creationId xmlns:a16="http://schemas.microsoft.com/office/drawing/2014/main" id="{435BA7C9-BA12-4A95-9FB7-29B801DCD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60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48">
            <a:extLst>
              <a:ext uri="{FF2B5EF4-FFF2-40B4-BE49-F238E27FC236}">
                <a16:creationId xmlns:a16="http://schemas.microsoft.com/office/drawing/2014/main" id="{C82219CB-B7F7-4C78-BF4B-1BED9C10A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152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52">
            <a:extLst>
              <a:ext uri="{FF2B5EF4-FFF2-40B4-BE49-F238E27FC236}">
                <a16:creationId xmlns:a16="http://schemas.microsoft.com/office/drawing/2014/main" id="{C618C8E5-0799-4508-A897-6E6D2205F9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152400"/>
            <a:ext cx="2133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54">
            <a:extLst>
              <a:ext uri="{FF2B5EF4-FFF2-40B4-BE49-F238E27FC236}">
                <a16:creationId xmlns:a16="http://schemas.microsoft.com/office/drawing/2014/main" id="{DFD32E8A-7736-4041-99CB-F016271BC2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152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55">
            <a:extLst>
              <a:ext uri="{FF2B5EF4-FFF2-40B4-BE49-F238E27FC236}">
                <a16:creationId xmlns:a16="http://schemas.microsoft.com/office/drawing/2014/main" id="{63E38E06-08FB-48FF-899D-8857FC390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152400"/>
            <a:ext cx="9144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56">
            <a:extLst>
              <a:ext uri="{FF2B5EF4-FFF2-40B4-BE49-F238E27FC236}">
                <a16:creationId xmlns:a16="http://schemas.microsoft.com/office/drawing/2014/main" id="{AC1A35BF-E518-4F68-BE57-7A388F4ADF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152400"/>
            <a:ext cx="2133600" cy="990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59">
            <a:extLst>
              <a:ext uri="{FF2B5EF4-FFF2-40B4-BE49-F238E27FC236}">
                <a16:creationId xmlns:a16="http://schemas.microsoft.com/office/drawing/2014/main" id="{3DACE0A1-12EE-4AF2-9F23-77776546A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52400"/>
            <a:ext cx="0" cy="3048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Line 61">
            <a:extLst>
              <a:ext uri="{FF2B5EF4-FFF2-40B4-BE49-F238E27FC236}">
                <a16:creationId xmlns:a16="http://schemas.microsoft.com/office/drawing/2014/main" id="{7845D971-B3B2-4063-94BE-388E61152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609600"/>
            <a:ext cx="13716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" name="Line 62">
            <a:extLst>
              <a:ext uri="{FF2B5EF4-FFF2-40B4-BE49-F238E27FC236}">
                <a16:creationId xmlns:a16="http://schemas.microsoft.com/office/drawing/2014/main" id="{1068A1D4-FB8D-4308-A807-352CEBA1C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2133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0" name="Line 64">
            <a:extLst>
              <a:ext uri="{FF2B5EF4-FFF2-40B4-BE49-F238E27FC236}">
                <a16:creationId xmlns:a16="http://schemas.microsoft.com/office/drawing/2014/main" id="{FF2EC265-5876-4004-8B5C-3B229D0E5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609600"/>
            <a:ext cx="0" cy="11430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1" name="Line 65">
            <a:extLst>
              <a:ext uri="{FF2B5EF4-FFF2-40B4-BE49-F238E27FC236}">
                <a16:creationId xmlns:a16="http://schemas.microsoft.com/office/drawing/2014/main" id="{6E14A09C-FB8B-4589-92C2-1591EB2CF8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752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2" name="Line 67">
            <a:extLst>
              <a:ext uri="{FF2B5EF4-FFF2-40B4-BE49-F238E27FC236}">
                <a16:creationId xmlns:a16="http://schemas.microsoft.com/office/drawing/2014/main" id="{6AB3E991-5564-4BC2-A07A-3320F7AF16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62600" y="3200400"/>
            <a:ext cx="2057400" cy="12954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3" name="Line 68">
            <a:extLst>
              <a:ext uri="{FF2B5EF4-FFF2-40B4-BE49-F238E27FC236}">
                <a16:creationId xmlns:a16="http://schemas.microsoft.com/office/drawing/2014/main" id="{51BFF30D-9DB3-408E-A5AF-D52C5EAA597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19600" y="3200400"/>
            <a:ext cx="2057400" cy="12954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4" name="Line 69">
            <a:extLst>
              <a:ext uri="{FF2B5EF4-FFF2-40B4-BE49-F238E27FC236}">
                <a16:creationId xmlns:a16="http://schemas.microsoft.com/office/drawing/2014/main" id="{FE2B4E3E-FAAF-4C70-A4B5-599CDFDE2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4495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5" name="AutoShape 86">
            <a:extLst>
              <a:ext uri="{FF2B5EF4-FFF2-40B4-BE49-F238E27FC236}">
                <a16:creationId xmlns:a16="http://schemas.microsoft.com/office/drawing/2014/main" id="{9F1A7CA3-8348-4BFF-87A5-BAA164DC6D5C}"/>
              </a:ext>
            </a:extLst>
          </p:cNvPr>
          <p:cNvSpPr>
            <a:spLocks noChangeArrowheads="1"/>
          </p:cNvSpPr>
          <p:nvPr/>
        </p:nvSpPr>
        <p:spPr bwMode="auto">
          <a:xfrm rot="10181245">
            <a:off x="6537325" y="4356100"/>
            <a:ext cx="1447800" cy="17399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40 w 21600"/>
              <a:gd name="T13" fmla="*/ 0 h 21600"/>
              <a:gd name="T14" fmla="*/ 21260 w 21600"/>
              <a:gd name="T15" fmla="*/ 13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5" y="10425"/>
                </a:moveTo>
                <a:cubicBezTo>
                  <a:pt x="357" y="4692"/>
                  <a:pt x="5063" y="148"/>
                  <a:pt x="10800" y="149"/>
                </a:cubicBezTo>
                <a:cubicBezTo>
                  <a:pt x="16536" y="149"/>
                  <a:pt x="21242" y="4692"/>
                  <a:pt x="21444" y="10425"/>
                </a:cubicBezTo>
                <a:lnTo>
                  <a:pt x="21593" y="10419"/>
                </a:lnTo>
                <a:cubicBezTo>
                  <a:pt x="21388" y="4606"/>
                  <a:pt x="16616" y="-1"/>
                  <a:pt x="10799" y="0"/>
                </a:cubicBezTo>
                <a:cubicBezTo>
                  <a:pt x="4983" y="0"/>
                  <a:pt x="211" y="4606"/>
                  <a:pt x="6" y="10419"/>
                </a:cubicBezTo>
                <a:lnTo>
                  <a:pt x="155" y="1042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%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6" name="Line 60">
            <a:extLst>
              <a:ext uri="{FF2B5EF4-FFF2-40B4-BE49-F238E27FC236}">
                <a16:creationId xmlns:a16="http://schemas.microsoft.com/office/drawing/2014/main" id="{6CCA9CBB-7712-4AE1-B32C-47B668469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609600"/>
            <a:ext cx="2209800" cy="9906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165">
            <a:extLst>
              <a:ext uri="{FF2B5EF4-FFF2-40B4-BE49-F238E27FC236}">
                <a16:creationId xmlns:a16="http://schemas.microsoft.com/office/drawing/2014/main" id="{9331D098-B184-485B-B3FF-92482909B6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91400" y="228600"/>
            <a:ext cx="22860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scene3d>
            <a:camera prst="legacyObliqueTopRight">
              <a:rot lat="0" lon="18300000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  <a:contourClr>
              <a:srgbClr val="FF00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5168" name="Group 1093">
            <a:extLst>
              <a:ext uri="{FF2B5EF4-FFF2-40B4-BE49-F238E27FC236}">
                <a16:creationId xmlns:a16="http://schemas.microsoft.com/office/drawing/2014/main" id="{122CBCD3-1E81-482E-919F-391F3783F5CC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609600"/>
            <a:ext cx="914400" cy="495300"/>
            <a:chOff x="3240" y="1980"/>
            <a:chExt cx="4860" cy="5580"/>
          </a:xfrm>
        </p:grpSpPr>
        <p:sp>
          <p:nvSpPr>
            <p:cNvPr id="5261" name="Line 1094">
              <a:extLst>
                <a:ext uri="{FF2B5EF4-FFF2-40B4-BE49-F238E27FC236}">
                  <a16:creationId xmlns:a16="http://schemas.microsoft.com/office/drawing/2014/main" id="{AF059EBA-D6C3-4A0C-ACA6-6628615A0C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Line 1095">
              <a:extLst>
                <a:ext uri="{FF2B5EF4-FFF2-40B4-BE49-F238E27FC236}">
                  <a16:creationId xmlns:a16="http://schemas.microsoft.com/office/drawing/2014/main" id="{996BE1B2-A4B3-4458-B03E-3B385C06E1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Line 1096">
              <a:extLst>
                <a:ext uri="{FF2B5EF4-FFF2-40B4-BE49-F238E27FC236}">
                  <a16:creationId xmlns:a16="http://schemas.microsoft.com/office/drawing/2014/main" id="{A6D9B700-899D-4BE2-83F8-F3388856F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Line 1097">
              <a:extLst>
                <a:ext uri="{FF2B5EF4-FFF2-40B4-BE49-F238E27FC236}">
                  <a16:creationId xmlns:a16="http://schemas.microsoft.com/office/drawing/2014/main" id="{5A487382-A296-40C5-995D-6A612B2EB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Line 1098">
              <a:extLst>
                <a:ext uri="{FF2B5EF4-FFF2-40B4-BE49-F238E27FC236}">
                  <a16:creationId xmlns:a16="http://schemas.microsoft.com/office/drawing/2014/main" id="{9CCE6F18-5278-4303-97A6-4846158D2D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Line 1099">
              <a:extLst>
                <a:ext uri="{FF2B5EF4-FFF2-40B4-BE49-F238E27FC236}">
                  <a16:creationId xmlns:a16="http://schemas.microsoft.com/office/drawing/2014/main" id="{25227474-CC8E-42FB-9732-5DDF358E2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Line 1100">
              <a:extLst>
                <a:ext uri="{FF2B5EF4-FFF2-40B4-BE49-F238E27FC236}">
                  <a16:creationId xmlns:a16="http://schemas.microsoft.com/office/drawing/2014/main" id="{DF170BD2-E5BF-4A4B-A2B6-F5B805A04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Line 1101">
              <a:extLst>
                <a:ext uri="{FF2B5EF4-FFF2-40B4-BE49-F238E27FC236}">
                  <a16:creationId xmlns:a16="http://schemas.microsoft.com/office/drawing/2014/main" id="{DEDB887F-E101-4547-973F-0985903CA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Line 1102">
              <a:extLst>
                <a:ext uri="{FF2B5EF4-FFF2-40B4-BE49-F238E27FC236}">
                  <a16:creationId xmlns:a16="http://schemas.microsoft.com/office/drawing/2014/main" id="{8ABA0240-113D-4839-929E-1A2F67850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0" name="Line 1103">
              <a:extLst>
                <a:ext uri="{FF2B5EF4-FFF2-40B4-BE49-F238E27FC236}">
                  <a16:creationId xmlns:a16="http://schemas.microsoft.com/office/drawing/2014/main" id="{CF8366D7-CE6C-4B69-9AE0-F09D326EB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4680"/>
              <a:ext cx="540" cy="90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1" name="Line 1104">
              <a:extLst>
                <a:ext uri="{FF2B5EF4-FFF2-40B4-BE49-F238E27FC236}">
                  <a16:creationId xmlns:a16="http://schemas.microsoft.com/office/drawing/2014/main" id="{5BB1B54C-8C82-465D-A52D-7FCBAC024C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5581"/>
              <a:ext cx="540" cy="1079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2" name="Line 1105">
              <a:extLst>
                <a:ext uri="{FF2B5EF4-FFF2-40B4-BE49-F238E27FC236}">
                  <a16:creationId xmlns:a16="http://schemas.microsoft.com/office/drawing/2014/main" id="{F47A3CB1-9E11-40AF-9300-8B6F5D89A0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3" name="Line 1106">
              <a:extLst>
                <a:ext uri="{FF2B5EF4-FFF2-40B4-BE49-F238E27FC236}">
                  <a16:creationId xmlns:a16="http://schemas.microsoft.com/office/drawing/2014/main" id="{F4A5C837-ED8A-4AF6-B878-ECAE1262B4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Line 1107">
              <a:extLst>
                <a:ext uri="{FF2B5EF4-FFF2-40B4-BE49-F238E27FC236}">
                  <a16:creationId xmlns:a16="http://schemas.microsoft.com/office/drawing/2014/main" id="{CD952E68-EFC7-4CF5-86C6-C5AD1DD326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Line 1108">
              <a:extLst>
                <a:ext uri="{FF2B5EF4-FFF2-40B4-BE49-F238E27FC236}">
                  <a16:creationId xmlns:a16="http://schemas.microsoft.com/office/drawing/2014/main" id="{946E678C-1AB7-47E0-AB3F-52B0C8DDA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6" name="Line 1109">
              <a:extLst>
                <a:ext uri="{FF2B5EF4-FFF2-40B4-BE49-F238E27FC236}">
                  <a16:creationId xmlns:a16="http://schemas.microsoft.com/office/drawing/2014/main" id="{2B894C5F-B18A-4A6E-8E43-AFDA34DE4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4680"/>
              <a:ext cx="540" cy="90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Line 1110">
              <a:extLst>
                <a:ext uri="{FF2B5EF4-FFF2-40B4-BE49-F238E27FC236}">
                  <a16:creationId xmlns:a16="http://schemas.microsoft.com/office/drawing/2014/main" id="{184577CB-77AA-4DF2-AC2C-B6EAE90279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5581"/>
              <a:ext cx="540" cy="1079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8" name="Line 1111">
              <a:extLst>
                <a:ext uri="{FF2B5EF4-FFF2-40B4-BE49-F238E27FC236}">
                  <a16:creationId xmlns:a16="http://schemas.microsoft.com/office/drawing/2014/main" id="{45881D8C-6FEB-4B9C-BB99-630C04946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9" name="Line 1112">
              <a:extLst>
                <a:ext uri="{FF2B5EF4-FFF2-40B4-BE49-F238E27FC236}">
                  <a16:creationId xmlns:a16="http://schemas.microsoft.com/office/drawing/2014/main" id="{E705C9C9-2293-461B-BE73-76824DECD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Line 1113">
              <a:extLst>
                <a:ext uri="{FF2B5EF4-FFF2-40B4-BE49-F238E27FC236}">
                  <a16:creationId xmlns:a16="http://schemas.microsoft.com/office/drawing/2014/main" id="{EC1BB5FB-5266-44C6-B256-A98A71925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Line 1114">
              <a:extLst>
                <a:ext uri="{FF2B5EF4-FFF2-40B4-BE49-F238E27FC236}">
                  <a16:creationId xmlns:a16="http://schemas.microsoft.com/office/drawing/2014/main" id="{CC42F970-85F2-4478-A7D1-9E78FB98E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Line 1115">
              <a:extLst>
                <a:ext uri="{FF2B5EF4-FFF2-40B4-BE49-F238E27FC236}">
                  <a16:creationId xmlns:a16="http://schemas.microsoft.com/office/drawing/2014/main" id="{589A9850-EA17-4D73-913A-C23D13725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Line 1116">
              <a:extLst>
                <a:ext uri="{FF2B5EF4-FFF2-40B4-BE49-F238E27FC236}">
                  <a16:creationId xmlns:a16="http://schemas.microsoft.com/office/drawing/2014/main" id="{49F9032B-5292-4603-B6CF-1A961AB25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Line 1117">
              <a:extLst>
                <a:ext uri="{FF2B5EF4-FFF2-40B4-BE49-F238E27FC236}">
                  <a16:creationId xmlns:a16="http://schemas.microsoft.com/office/drawing/2014/main" id="{C2DD11CC-F9D8-4236-9186-2569E6879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Line 1118">
              <a:extLst>
                <a:ext uri="{FF2B5EF4-FFF2-40B4-BE49-F238E27FC236}">
                  <a16:creationId xmlns:a16="http://schemas.microsoft.com/office/drawing/2014/main" id="{088D0089-6DDE-4E76-B323-178E4104C9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6" name="Line 1119">
              <a:extLst>
                <a:ext uri="{FF2B5EF4-FFF2-40B4-BE49-F238E27FC236}">
                  <a16:creationId xmlns:a16="http://schemas.microsoft.com/office/drawing/2014/main" id="{A9F3C8F2-9107-46DD-90A1-8B11092927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Line 1120">
              <a:extLst>
                <a:ext uri="{FF2B5EF4-FFF2-40B4-BE49-F238E27FC236}">
                  <a16:creationId xmlns:a16="http://schemas.microsoft.com/office/drawing/2014/main" id="{AA8B0842-2F78-4F3B-9E83-6406CF387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Line 1121">
              <a:extLst>
                <a:ext uri="{FF2B5EF4-FFF2-40B4-BE49-F238E27FC236}">
                  <a16:creationId xmlns:a16="http://schemas.microsoft.com/office/drawing/2014/main" id="{0B6C9408-61D9-46EA-A820-D40A68A64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9" name="Line 1122">
              <a:extLst>
                <a:ext uri="{FF2B5EF4-FFF2-40B4-BE49-F238E27FC236}">
                  <a16:creationId xmlns:a16="http://schemas.microsoft.com/office/drawing/2014/main" id="{11E1690B-B5EA-4596-8A60-5BF1D8557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0" name="Line 1123">
              <a:extLst>
                <a:ext uri="{FF2B5EF4-FFF2-40B4-BE49-F238E27FC236}">
                  <a16:creationId xmlns:a16="http://schemas.microsoft.com/office/drawing/2014/main" id="{A4313425-6BA6-439F-93F9-338AE8A98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1" name="Line 1124">
              <a:extLst>
                <a:ext uri="{FF2B5EF4-FFF2-40B4-BE49-F238E27FC236}">
                  <a16:creationId xmlns:a16="http://schemas.microsoft.com/office/drawing/2014/main" id="{F501436B-BDF4-4E6E-BFFE-DAE31045B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2" name="Line 1125">
              <a:extLst>
                <a:ext uri="{FF2B5EF4-FFF2-40B4-BE49-F238E27FC236}">
                  <a16:creationId xmlns:a16="http://schemas.microsoft.com/office/drawing/2014/main" id="{C71FCD12-32D1-4B59-8B51-FFC619A67C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3" name="Line 1126">
              <a:extLst>
                <a:ext uri="{FF2B5EF4-FFF2-40B4-BE49-F238E27FC236}">
                  <a16:creationId xmlns:a16="http://schemas.microsoft.com/office/drawing/2014/main" id="{C125952B-0246-419F-9E00-04B627102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4" name="Line 1127">
              <a:extLst>
                <a:ext uri="{FF2B5EF4-FFF2-40B4-BE49-F238E27FC236}">
                  <a16:creationId xmlns:a16="http://schemas.microsoft.com/office/drawing/2014/main" id="{A5B5E75E-FA5D-4A37-A973-B85BDEB28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5" name="Line 1128">
              <a:extLst>
                <a:ext uri="{FF2B5EF4-FFF2-40B4-BE49-F238E27FC236}">
                  <a16:creationId xmlns:a16="http://schemas.microsoft.com/office/drawing/2014/main" id="{030B641E-B214-4930-BA9D-4041183EA5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6" name="Line 1129">
              <a:extLst>
                <a:ext uri="{FF2B5EF4-FFF2-40B4-BE49-F238E27FC236}">
                  <a16:creationId xmlns:a16="http://schemas.microsoft.com/office/drawing/2014/main" id="{37D10036-3EB1-4EEC-8A67-24A80EF2A8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7" name="Line 1130">
              <a:extLst>
                <a:ext uri="{FF2B5EF4-FFF2-40B4-BE49-F238E27FC236}">
                  <a16:creationId xmlns:a16="http://schemas.microsoft.com/office/drawing/2014/main" id="{3203BDC3-7BB5-4424-804F-3658EBE53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8" name="Line 1131">
              <a:extLst>
                <a:ext uri="{FF2B5EF4-FFF2-40B4-BE49-F238E27FC236}">
                  <a16:creationId xmlns:a16="http://schemas.microsoft.com/office/drawing/2014/main" id="{4A6AF9A8-AC22-4452-A354-B8BC687E9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9" name="Line 1132">
              <a:extLst>
                <a:ext uri="{FF2B5EF4-FFF2-40B4-BE49-F238E27FC236}">
                  <a16:creationId xmlns:a16="http://schemas.microsoft.com/office/drawing/2014/main" id="{EB9765A0-470A-4B40-BC2E-7439F784D9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0" name="Line 1133">
              <a:extLst>
                <a:ext uri="{FF2B5EF4-FFF2-40B4-BE49-F238E27FC236}">
                  <a16:creationId xmlns:a16="http://schemas.microsoft.com/office/drawing/2014/main" id="{4C795348-3018-42F5-B3C7-76B60D18A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1" name="Line 1134">
              <a:extLst>
                <a:ext uri="{FF2B5EF4-FFF2-40B4-BE49-F238E27FC236}">
                  <a16:creationId xmlns:a16="http://schemas.microsoft.com/office/drawing/2014/main" id="{98F94C61-9B91-47AE-BB8B-6534EABA6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2" name="Line 1135">
              <a:extLst>
                <a:ext uri="{FF2B5EF4-FFF2-40B4-BE49-F238E27FC236}">
                  <a16:creationId xmlns:a16="http://schemas.microsoft.com/office/drawing/2014/main" id="{47CB6B10-A556-4591-AE89-BAE86D450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3" name="Line 1136">
              <a:extLst>
                <a:ext uri="{FF2B5EF4-FFF2-40B4-BE49-F238E27FC236}">
                  <a16:creationId xmlns:a16="http://schemas.microsoft.com/office/drawing/2014/main" id="{C3C6DDF9-82D0-4002-AE0A-2B7D6A08F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4" name="Line 1137">
              <a:extLst>
                <a:ext uri="{FF2B5EF4-FFF2-40B4-BE49-F238E27FC236}">
                  <a16:creationId xmlns:a16="http://schemas.microsoft.com/office/drawing/2014/main" id="{30C181C8-7E63-4A7C-B9EE-2FCE5A61D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5" name="Line 1138">
              <a:extLst>
                <a:ext uri="{FF2B5EF4-FFF2-40B4-BE49-F238E27FC236}">
                  <a16:creationId xmlns:a16="http://schemas.microsoft.com/office/drawing/2014/main" id="{91D5696C-5F5C-4A84-AD6A-7D3E362C6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6" name="Line 1139">
              <a:extLst>
                <a:ext uri="{FF2B5EF4-FFF2-40B4-BE49-F238E27FC236}">
                  <a16:creationId xmlns:a16="http://schemas.microsoft.com/office/drawing/2014/main" id="{EE4E896E-B013-4F1F-AE56-F0BEC5D014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7" name="Line 1140">
              <a:extLst>
                <a:ext uri="{FF2B5EF4-FFF2-40B4-BE49-F238E27FC236}">
                  <a16:creationId xmlns:a16="http://schemas.microsoft.com/office/drawing/2014/main" id="{1265CA30-C056-481D-918F-800B37D99C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8" name="Line 1141">
              <a:extLst>
                <a:ext uri="{FF2B5EF4-FFF2-40B4-BE49-F238E27FC236}">
                  <a16:creationId xmlns:a16="http://schemas.microsoft.com/office/drawing/2014/main" id="{6793E4F6-1F03-4E38-BA05-16FA1EFB0E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9" name="Line 1142">
              <a:extLst>
                <a:ext uri="{FF2B5EF4-FFF2-40B4-BE49-F238E27FC236}">
                  <a16:creationId xmlns:a16="http://schemas.microsoft.com/office/drawing/2014/main" id="{2A9874E3-FA93-4DF7-A943-B7635F5CDF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0" name="Line 1143">
              <a:extLst>
                <a:ext uri="{FF2B5EF4-FFF2-40B4-BE49-F238E27FC236}">
                  <a16:creationId xmlns:a16="http://schemas.microsoft.com/office/drawing/2014/main" id="{1C334BF9-86FA-410E-9B96-436753168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6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1" name="Line 1144">
              <a:extLst>
                <a:ext uri="{FF2B5EF4-FFF2-40B4-BE49-F238E27FC236}">
                  <a16:creationId xmlns:a16="http://schemas.microsoft.com/office/drawing/2014/main" id="{FBFC9A3B-6474-447B-B9E9-3530AF67E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2" name="Line 1145">
              <a:extLst>
                <a:ext uri="{FF2B5EF4-FFF2-40B4-BE49-F238E27FC236}">
                  <a16:creationId xmlns:a16="http://schemas.microsoft.com/office/drawing/2014/main" id="{90B3A1CD-FD72-43E6-A040-06FDE57CC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6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3" name="Line 1146">
              <a:extLst>
                <a:ext uri="{FF2B5EF4-FFF2-40B4-BE49-F238E27FC236}">
                  <a16:creationId xmlns:a16="http://schemas.microsoft.com/office/drawing/2014/main" id="{E1927E82-83BC-4DD1-8678-30830CAE4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4" name="Line 1147">
              <a:extLst>
                <a:ext uri="{FF2B5EF4-FFF2-40B4-BE49-F238E27FC236}">
                  <a16:creationId xmlns:a16="http://schemas.microsoft.com/office/drawing/2014/main" id="{6F853963-33FA-473C-9F71-B201F6203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6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9" name="Line 45">
            <a:extLst>
              <a:ext uri="{FF2B5EF4-FFF2-40B4-BE49-F238E27FC236}">
                <a16:creationId xmlns:a16="http://schemas.microsoft.com/office/drawing/2014/main" id="{EF191087-6218-416D-A2CA-06FB4801C0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609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167">
            <a:extLst>
              <a:ext uri="{FF2B5EF4-FFF2-40B4-BE49-F238E27FC236}">
                <a16:creationId xmlns:a16="http://schemas.microsoft.com/office/drawing/2014/main" id="{F591E463-7FA4-4150-A640-423F03F405D2}"/>
              </a:ext>
            </a:extLst>
          </p:cNvPr>
          <p:cNvSpPr>
            <a:spLocks/>
          </p:cNvSpPr>
          <p:nvPr/>
        </p:nvSpPr>
        <p:spPr bwMode="auto">
          <a:xfrm>
            <a:off x="5410200" y="762000"/>
            <a:ext cx="609600" cy="228600"/>
          </a:xfrm>
          <a:custGeom>
            <a:avLst/>
            <a:gdLst>
              <a:gd name="T0" fmla="*/ 2147483646 w 432"/>
              <a:gd name="T1" fmla="*/ 2147483646 h 56"/>
              <a:gd name="T2" fmla="*/ 2147483646 w 432"/>
              <a:gd name="T3" fmla="*/ 2147483646 h 56"/>
              <a:gd name="T4" fmla="*/ 0 w 432"/>
              <a:gd name="T5" fmla="*/ 2147483646 h 56"/>
              <a:gd name="T6" fmla="*/ 0 60000 65536"/>
              <a:gd name="T7" fmla="*/ 0 60000 65536"/>
              <a:gd name="T8" fmla="*/ 0 60000 65536"/>
              <a:gd name="T9" fmla="*/ 0 w 432"/>
              <a:gd name="T10" fmla="*/ 0 h 56"/>
              <a:gd name="T11" fmla="*/ 432 w 432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56">
                <a:moveTo>
                  <a:pt x="432" y="8"/>
                </a:moveTo>
                <a:cubicBezTo>
                  <a:pt x="348" y="4"/>
                  <a:pt x="264" y="0"/>
                  <a:pt x="192" y="8"/>
                </a:cubicBezTo>
                <a:cubicBezTo>
                  <a:pt x="120" y="16"/>
                  <a:pt x="32" y="48"/>
                  <a:pt x="0" y="56"/>
                </a:cubicBezTo>
              </a:path>
            </a:pathLst>
          </a:custGeom>
          <a:noFill/>
          <a:ln w="76200">
            <a:solidFill>
              <a:srgbClr val="CC00CC"/>
            </a:solidFill>
            <a:round/>
            <a:headEnd/>
            <a:tailEnd type="stealth" w="med" len="med"/>
          </a:ln>
          <a:scene3d>
            <a:camera prst="legacyObliqueTopLeft">
              <a:rot lat="0" lon="20099965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00CC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171" name="Line 47">
            <a:extLst>
              <a:ext uri="{FF2B5EF4-FFF2-40B4-BE49-F238E27FC236}">
                <a16:creationId xmlns:a16="http://schemas.microsoft.com/office/drawing/2014/main" id="{BE05AEFD-3326-4A1F-81E4-E5509E0F9B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152400"/>
            <a:ext cx="2057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159">
            <a:extLst>
              <a:ext uri="{FF2B5EF4-FFF2-40B4-BE49-F238E27FC236}">
                <a16:creationId xmlns:a16="http://schemas.microsoft.com/office/drawing/2014/main" id="{9BA11C2E-2CC4-4F00-8DA0-2228AF05594E}"/>
              </a:ext>
            </a:extLst>
          </p:cNvPr>
          <p:cNvSpPr>
            <a:spLocks/>
          </p:cNvSpPr>
          <p:nvPr/>
        </p:nvSpPr>
        <p:spPr bwMode="auto">
          <a:xfrm>
            <a:off x="6794500" y="1358900"/>
            <a:ext cx="1130300" cy="546100"/>
          </a:xfrm>
          <a:custGeom>
            <a:avLst/>
            <a:gdLst>
              <a:gd name="T0" fmla="*/ 2147483646 w 712"/>
              <a:gd name="T1" fmla="*/ 2147483646 h 344"/>
              <a:gd name="T2" fmla="*/ 2147483646 w 712"/>
              <a:gd name="T3" fmla="*/ 2147483646 h 344"/>
              <a:gd name="T4" fmla="*/ 2147483646 w 712"/>
              <a:gd name="T5" fmla="*/ 2147483646 h 344"/>
              <a:gd name="T6" fmla="*/ 0 w 712"/>
              <a:gd name="T7" fmla="*/ 2147483646 h 344"/>
              <a:gd name="T8" fmla="*/ 0 60000 65536"/>
              <a:gd name="T9" fmla="*/ 0 60000 65536"/>
              <a:gd name="T10" fmla="*/ 0 60000 65536"/>
              <a:gd name="T11" fmla="*/ 0 60000 65536"/>
              <a:gd name="T12" fmla="*/ 0 w 712"/>
              <a:gd name="T13" fmla="*/ 0 h 344"/>
              <a:gd name="T14" fmla="*/ 712 w 712"/>
              <a:gd name="T15" fmla="*/ 344 h 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2" h="344">
                <a:moveTo>
                  <a:pt x="672" y="344"/>
                </a:moveTo>
                <a:cubicBezTo>
                  <a:pt x="692" y="228"/>
                  <a:pt x="712" y="112"/>
                  <a:pt x="624" y="56"/>
                </a:cubicBezTo>
                <a:cubicBezTo>
                  <a:pt x="536" y="0"/>
                  <a:pt x="248" y="0"/>
                  <a:pt x="144" y="8"/>
                </a:cubicBezTo>
                <a:cubicBezTo>
                  <a:pt x="40" y="16"/>
                  <a:pt x="20" y="60"/>
                  <a:pt x="0" y="104"/>
                </a:cubicBezTo>
              </a:path>
            </a:pathLst>
          </a:custGeom>
          <a:noFill/>
          <a:ln w="76200">
            <a:solidFill>
              <a:srgbClr val="CC00CC"/>
            </a:solidFill>
            <a:round/>
            <a:headEnd/>
            <a:tailEnd type="stealth" w="lg" len="med"/>
          </a:ln>
          <a:scene3d>
            <a:camera prst="legacyObliqueTopLeft">
              <a:rot lat="0" lon="20099965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00CC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5173" name="Group 1038">
            <a:extLst>
              <a:ext uri="{FF2B5EF4-FFF2-40B4-BE49-F238E27FC236}">
                <a16:creationId xmlns:a16="http://schemas.microsoft.com/office/drawing/2014/main" id="{438984FA-E1DF-4603-915E-2DD4BB32667E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1600200"/>
            <a:ext cx="1524000" cy="533400"/>
            <a:chOff x="3240" y="1980"/>
            <a:chExt cx="4860" cy="5580"/>
          </a:xfrm>
        </p:grpSpPr>
        <p:sp>
          <p:nvSpPr>
            <p:cNvPr id="5207" name="Line 1039">
              <a:extLst>
                <a:ext uri="{FF2B5EF4-FFF2-40B4-BE49-F238E27FC236}">
                  <a16:creationId xmlns:a16="http://schemas.microsoft.com/office/drawing/2014/main" id="{82502D2E-3BA7-454F-9889-740CD0A631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8" name="Line 1040">
              <a:extLst>
                <a:ext uri="{FF2B5EF4-FFF2-40B4-BE49-F238E27FC236}">
                  <a16:creationId xmlns:a16="http://schemas.microsoft.com/office/drawing/2014/main" id="{B6493644-40C5-4F7E-8A76-A14DA6DBF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9" name="Line 1041">
              <a:extLst>
                <a:ext uri="{FF2B5EF4-FFF2-40B4-BE49-F238E27FC236}">
                  <a16:creationId xmlns:a16="http://schemas.microsoft.com/office/drawing/2014/main" id="{DD3B90AC-8A3E-43DD-A02C-9434652E5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0" name="Line 1042">
              <a:extLst>
                <a:ext uri="{FF2B5EF4-FFF2-40B4-BE49-F238E27FC236}">
                  <a16:creationId xmlns:a16="http://schemas.microsoft.com/office/drawing/2014/main" id="{745B3DA9-B5A9-43DE-9D45-9C119F6410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1" name="Line 1043">
              <a:extLst>
                <a:ext uri="{FF2B5EF4-FFF2-40B4-BE49-F238E27FC236}">
                  <a16:creationId xmlns:a16="http://schemas.microsoft.com/office/drawing/2014/main" id="{DE2C43B7-F02C-4A33-AC11-C666E396A4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2" name="Line 1044">
              <a:extLst>
                <a:ext uri="{FF2B5EF4-FFF2-40B4-BE49-F238E27FC236}">
                  <a16:creationId xmlns:a16="http://schemas.microsoft.com/office/drawing/2014/main" id="{5D14FEAB-5499-4AB4-8C84-912107E79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Line 1045">
              <a:extLst>
                <a:ext uri="{FF2B5EF4-FFF2-40B4-BE49-F238E27FC236}">
                  <a16:creationId xmlns:a16="http://schemas.microsoft.com/office/drawing/2014/main" id="{3A588979-89AE-48CF-86F7-7DC72EEF6D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Line 1046">
              <a:extLst>
                <a:ext uri="{FF2B5EF4-FFF2-40B4-BE49-F238E27FC236}">
                  <a16:creationId xmlns:a16="http://schemas.microsoft.com/office/drawing/2014/main" id="{50381F64-6F70-40DD-9C68-A2AB04D081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5" name="Line 1047">
              <a:extLst>
                <a:ext uri="{FF2B5EF4-FFF2-40B4-BE49-F238E27FC236}">
                  <a16:creationId xmlns:a16="http://schemas.microsoft.com/office/drawing/2014/main" id="{A31D0CF0-1872-48B6-84E3-7ACD5876E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6" name="Line 1048">
              <a:extLst>
                <a:ext uri="{FF2B5EF4-FFF2-40B4-BE49-F238E27FC236}">
                  <a16:creationId xmlns:a16="http://schemas.microsoft.com/office/drawing/2014/main" id="{C61C36A9-22B0-4E68-A0DF-E506239B8D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4680"/>
              <a:ext cx="540" cy="90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7" name="Line 1049">
              <a:extLst>
                <a:ext uri="{FF2B5EF4-FFF2-40B4-BE49-F238E27FC236}">
                  <a16:creationId xmlns:a16="http://schemas.microsoft.com/office/drawing/2014/main" id="{4DE2B941-C77F-4679-B160-1103FBDB0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5581"/>
              <a:ext cx="540" cy="1079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8" name="Line 1050">
              <a:extLst>
                <a:ext uri="{FF2B5EF4-FFF2-40B4-BE49-F238E27FC236}">
                  <a16:creationId xmlns:a16="http://schemas.microsoft.com/office/drawing/2014/main" id="{470F1E44-908F-4150-B850-9ABEFE3833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9" name="Line 1051">
              <a:extLst>
                <a:ext uri="{FF2B5EF4-FFF2-40B4-BE49-F238E27FC236}">
                  <a16:creationId xmlns:a16="http://schemas.microsoft.com/office/drawing/2014/main" id="{1460311C-68A2-4D9C-99B4-1CF3970A3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0" name="Line 1052">
              <a:extLst>
                <a:ext uri="{FF2B5EF4-FFF2-40B4-BE49-F238E27FC236}">
                  <a16:creationId xmlns:a16="http://schemas.microsoft.com/office/drawing/2014/main" id="{2EB89E05-295D-48BB-93B5-84B3C95FD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1" name="Line 1053">
              <a:extLst>
                <a:ext uri="{FF2B5EF4-FFF2-40B4-BE49-F238E27FC236}">
                  <a16:creationId xmlns:a16="http://schemas.microsoft.com/office/drawing/2014/main" id="{A4FB0EBD-9FEF-4DCF-8721-02D56F96A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2" name="Line 1054">
              <a:extLst>
                <a:ext uri="{FF2B5EF4-FFF2-40B4-BE49-F238E27FC236}">
                  <a16:creationId xmlns:a16="http://schemas.microsoft.com/office/drawing/2014/main" id="{7598F87C-5059-4D39-8179-F527A4136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4680"/>
              <a:ext cx="540" cy="90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3" name="Line 1055">
              <a:extLst>
                <a:ext uri="{FF2B5EF4-FFF2-40B4-BE49-F238E27FC236}">
                  <a16:creationId xmlns:a16="http://schemas.microsoft.com/office/drawing/2014/main" id="{005DECA7-4851-417A-8E19-73BCE69E9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5581"/>
              <a:ext cx="540" cy="1079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4" name="Line 1056">
              <a:extLst>
                <a:ext uri="{FF2B5EF4-FFF2-40B4-BE49-F238E27FC236}">
                  <a16:creationId xmlns:a16="http://schemas.microsoft.com/office/drawing/2014/main" id="{1DCBEC9E-452E-41F5-A6E3-90CFFD157A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" name="Line 1057">
              <a:extLst>
                <a:ext uri="{FF2B5EF4-FFF2-40B4-BE49-F238E27FC236}">
                  <a16:creationId xmlns:a16="http://schemas.microsoft.com/office/drawing/2014/main" id="{4A08FF91-FD43-4A94-8A2A-95B26FE7F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" name="Line 1058">
              <a:extLst>
                <a:ext uri="{FF2B5EF4-FFF2-40B4-BE49-F238E27FC236}">
                  <a16:creationId xmlns:a16="http://schemas.microsoft.com/office/drawing/2014/main" id="{3EC4BE3D-EC47-4344-BDD1-F70581B80F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" name="Line 1059">
              <a:extLst>
                <a:ext uri="{FF2B5EF4-FFF2-40B4-BE49-F238E27FC236}">
                  <a16:creationId xmlns:a16="http://schemas.microsoft.com/office/drawing/2014/main" id="{A2FECA51-60E9-431D-B7C8-310767F60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" name="Line 1060">
              <a:extLst>
                <a:ext uri="{FF2B5EF4-FFF2-40B4-BE49-F238E27FC236}">
                  <a16:creationId xmlns:a16="http://schemas.microsoft.com/office/drawing/2014/main" id="{636FAC3C-1876-47F3-86E9-45B759A8D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9" name="Line 1061">
              <a:extLst>
                <a:ext uri="{FF2B5EF4-FFF2-40B4-BE49-F238E27FC236}">
                  <a16:creationId xmlns:a16="http://schemas.microsoft.com/office/drawing/2014/main" id="{710DB273-D775-4663-8957-496FE97AC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0" name="Line 1062">
              <a:extLst>
                <a:ext uri="{FF2B5EF4-FFF2-40B4-BE49-F238E27FC236}">
                  <a16:creationId xmlns:a16="http://schemas.microsoft.com/office/drawing/2014/main" id="{902AD38B-E3C6-416D-B6F8-D4D955777F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1" name="Line 1063">
              <a:extLst>
                <a:ext uri="{FF2B5EF4-FFF2-40B4-BE49-F238E27FC236}">
                  <a16:creationId xmlns:a16="http://schemas.microsoft.com/office/drawing/2014/main" id="{AF5B33A5-260A-4710-9AC1-8765B868D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Line 1064">
              <a:extLst>
                <a:ext uri="{FF2B5EF4-FFF2-40B4-BE49-F238E27FC236}">
                  <a16:creationId xmlns:a16="http://schemas.microsoft.com/office/drawing/2014/main" id="{FD428455-C1E5-408F-9080-3B4756F23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Line 1065">
              <a:extLst>
                <a:ext uri="{FF2B5EF4-FFF2-40B4-BE49-F238E27FC236}">
                  <a16:creationId xmlns:a16="http://schemas.microsoft.com/office/drawing/2014/main" id="{83A6018B-ED88-43C8-B45A-23C44A8BA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Line 1066">
              <a:extLst>
                <a:ext uri="{FF2B5EF4-FFF2-40B4-BE49-F238E27FC236}">
                  <a16:creationId xmlns:a16="http://schemas.microsoft.com/office/drawing/2014/main" id="{66E68CE3-DC10-41E2-8E45-E2539DF58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Line 1067">
              <a:extLst>
                <a:ext uri="{FF2B5EF4-FFF2-40B4-BE49-F238E27FC236}">
                  <a16:creationId xmlns:a16="http://schemas.microsoft.com/office/drawing/2014/main" id="{652686CF-F344-45ED-A5B7-A95841F60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Line 1068">
              <a:extLst>
                <a:ext uri="{FF2B5EF4-FFF2-40B4-BE49-F238E27FC236}">
                  <a16:creationId xmlns:a16="http://schemas.microsoft.com/office/drawing/2014/main" id="{836BEF15-9F2B-456F-817A-47668BEAC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0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7" name="Line 1069">
              <a:extLst>
                <a:ext uri="{FF2B5EF4-FFF2-40B4-BE49-F238E27FC236}">
                  <a16:creationId xmlns:a16="http://schemas.microsoft.com/office/drawing/2014/main" id="{09281EE6-F8E9-4D5D-AD3D-B5079997D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8" name="Line 1070">
              <a:extLst>
                <a:ext uri="{FF2B5EF4-FFF2-40B4-BE49-F238E27FC236}">
                  <a16:creationId xmlns:a16="http://schemas.microsoft.com/office/drawing/2014/main" id="{EEACF171-9059-438C-B7F2-ACC86291E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Line 1071">
              <a:extLst>
                <a:ext uri="{FF2B5EF4-FFF2-40B4-BE49-F238E27FC236}">
                  <a16:creationId xmlns:a16="http://schemas.microsoft.com/office/drawing/2014/main" id="{A08E43D2-D29B-497F-84DC-868B4C142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Line 1072">
              <a:extLst>
                <a:ext uri="{FF2B5EF4-FFF2-40B4-BE49-F238E27FC236}">
                  <a16:creationId xmlns:a16="http://schemas.microsoft.com/office/drawing/2014/main" id="{64E2853D-8F08-4BDA-A610-F77B221FF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Line 1073">
              <a:extLst>
                <a:ext uri="{FF2B5EF4-FFF2-40B4-BE49-F238E27FC236}">
                  <a16:creationId xmlns:a16="http://schemas.microsoft.com/office/drawing/2014/main" id="{152E8F7B-BC1D-4AFB-B937-B66816E49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Line 1074">
              <a:extLst>
                <a:ext uri="{FF2B5EF4-FFF2-40B4-BE49-F238E27FC236}">
                  <a16:creationId xmlns:a16="http://schemas.microsoft.com/office/drawing/2014/main" id="{DCB9802A-556A-41B0-8D9C-220CF6EDA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3" name="Line 1075">
              <a:extLst>
                <a:ext uri="{FF2B5EF4-FFF2-40B4-BE49-F238E27FC236}">
                  <a16:creationId xmlns:a16="http://schemas.microsoft.com/office/drawing/2014/main" id="{827834D6-91A8-4BF2-AE2A-B70ABEDC4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Line 1076">
              <a:extLst>
                <a:ext uri="{FF2B5EF4-FFF2-40B4-BE49-F238E27FC236}">
                  <a16:creationId xmlns:a16="http://schemas.microsoft.com/office/drawing/2014/main" id="{DFB30728-8F50-4672-8903-A0E59FA08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Line 1077">
              <a:extLst>
                <a:ext uri="{FF2B5EF4-FFF2-40B4-BE49-F238E27FC236}">
                  <a16:creationId xmlns:a16="http://schemas.microsoft.com/office/drawing/2014/main" id="{B1089A54-E9F7-4D14-B702-1E23491D9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6" name="Line 1078">
              <a:extLst>
                <a:ext uri="{FF2B5EF4-FFF2-40B4-BE49-F238E27FC236}">
                  <a16:creationId xmlns:a16="http://schemas.microsoft.com/office/drawing/2014/main" id="{E4604C88-AC55-402A-8E05-262DF8B0C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7" name="Line 1079">
              <a:extLst>
                <a:ext uri="{FF2B5EF4-FFF2-40B4-BE49-F238E27FC236}">
                  <a16:creationId xmlns:a16="http://schemas.microsoft.com/office/drawing/2014/main" id="{1D3CEB2E-B89E-40D8-B4E3-00F6CA88B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8" name="Line 1080">
              <a:extLst>
                <a:ext uri="{FF2B5EF4-FFF2-40B4-BE49-F238E27FC236}">
                  <a16:creationId xmlns:a16="http://schemas.microsoft.com/office/drawing/2014/main" id="{21479927-B71F-4A32-9D1A-B179465473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8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9" name="Line 1081">
              <a:extLst>
                <a:ext uri="{FF2B5EF4-FFF2-40B4-BE49-F238E27FC236}">
                  <a16:creationId xmlns:a16="http://schemas.microsoft.com/office/drawing/2014/main" id="{D297BF56-C30A-4E55-A0DA-D971D6DA3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0" name="Line 1082">
              <a:extLst>
                <a:ext uri="{FF2B5EF4-FFF2-40B4-BE49-F238E27FC236}">
                  <a16:creationId xmlns:a16="http://schemas.microsoft.com/office/drawing/2014/main" id="{A907481F-1F4F-4985-A41F-40D9E8440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1" name="Line 1083">
              <a:extLst>
                <a:ext uri="{FF2B5EF4-FFF2-40B4-BE49-F238E27FC236}">
                  <a16:creationId xmlns:a16="http://schemas.microsoft.com/office/drawing/2014/main" id="{F13BF994-D693-4C2B-80A8-A4ED8A417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2" name="Line 1084">
              <a:extLst>
                <a:ext uri="{FF2B5EF4-FFF2-40B4-BE49-F238E27FC236}">
                  <a16:creationId xmlns:a16="http://schemas.microsoft.com/office/drawing/2014/main" id="{44310795-E4F6-48FE-BC73-2F939E9E51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3" name="Line 1085">
              <a:extLst>
                <a:ext uri="{FF2B5EF4-FFF2-40B4-BE49-F238E27FC236}">
                  <a16:creationId xmlns:a16="http://schemas.microsoft.com/office/drawing/2014/main" id="{BDF04778-3363-40DE-8EF8-A33D6B5BE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Line 1086">
              <a:extLst>
                <a:ext uri="{FF2B5EF4-FFF2-40B4-BE49-F238E27FC236}">
                  <a16:creationId xmlns:a16="http://schemas.microsoft.com/office/drawing/2014/main" id="{2B1B1956-F3DA-4C85-AAAA-727B03845B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2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5" name="Line 1087">
              <a:extLst>
                <a:ext uri="{FF2B5EF4-FFF2-40B4-BE49-F238E27FC236}">
                  <a16:creationId xmlns:a16="http://schemas.microsoft.com/office/drawing/2014/main" id="{934FA859-CC8D-4254-A06F-522290D1C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" y="19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Line 1088">
              <a:extLst>
                <a:ext uri="{FF2B5EF4-FFF2-40B4-BE49-F238E27FC236}">
                  <a16:creationId xmlns:a16="http://schemas.microsoft.com/office/drawing/2014/main" id="{7ADA0063-7570-4A2B-8C2E-51DC0DFC2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60" y="28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7" name="Line 1089">
              <a:extLst>
                <a:ext uri="{FF2B5EF4-FFF2-40B4-BE49-F238E27FC236}">
                  <a16:creationId xmlns:a16="http://schemas.microsoft.com/office/drawing/2014/main" id="{152A9F1B-3916-47BE-B634-B8E1E928E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" y="37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8" name="Line 1090">
              <a:extLst>
                <a:ext uri="{FF2B5EF4-FFF2-40B4-BE49-F238E27FC236}">
                  <a16:creationId xmlns:a16="http://schemas.microsoft.com/office/drawing/2014/main" id="{DA0D87F6-14F9-4C02-A442-F74924562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60" y="468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9" name="Line 1091">
              <a:extLst>
                <a:ext uri="{FF2B5EF4-FFF2-40B4-BE49-F238E27FC236}">
                  <a16:creationId xmlns:a16="http://schemas.microsoft.com/office/drawing/2014/main" id="{E9AE41B0-BAF2-4459-9690-1360474ED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0" y="5580"/>
              <a:ext cx="540" cy="108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0" name="Line 1092">
              <a:extLst>
                <a:ext uri="{FF2B5EF4-FFF2-40B4-BE49-F238E27FC236}">
                  <a16:creationId xmlns:a16="http://schemas.microsoft.com/office/drawing/2014/main" id="{3F726329-D5D6-4397-97A6-4AB78EE31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60" y="6660"/>
              <a:ext cx="540" cy="900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4" name="Line 33">
            <a:extLst>
              <a:ext uri="{FF2B5EF4-FFF2-40B4-BE49-F238E27FC236}">
                <a16:creationId xmlns:a16="http://schemas.microsoft.com/office/drawing/2014/main" id="{F123F0FF-54AF-4CD7-9FC1-4D6C6A01A3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1600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Line 32">
            <a:extLst>
              <a:ext uri="{FF2B5EF4-FFF2-40B4-BE49-F238E27FC236}">
                <a16:creationId xmlns:a16="http://schemas.microsoft.com/office/drawing/2014/main" id="{2C19DDE8-E24F-4208-9989-7279FBFD60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6" name="Line 1187">
            <a:extLst>
              <a:ext uri="{FF2B5EF4-FFF2-40B4-BE49-F238E27FC236}">
                <a16:creationId xmlns:a16="http://schemas.microsoft.com/office/drawing/2014/main" id="{03C5F5D2-1F46-4DC6-8FD9-CE90E6B08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447800"/>
            <a:ext cx="304800" cy="15240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7" name="Freeform 1200">
            <a:extLst>
              <a:ext uri="{FF2B5EF4-FFF2-40B4-BE49-F238E27FC236}">
                <a16:creationId xmlns:a16="http://schemas.microsoft.com/office/drawing/2014/main" id="{A7DB1F38-17E0-4434-ADE6-BC718B9A5311}"/>
              </a:ext>
            </a:extLst>
          </p:cNvPr>
          <p:cNvSpPr>
            <a:spLocks/>
          </p:cNvSpPr>
          <p:nvPr/>
        </p:nvSpPr>
        <p:spPr bwMode="auto">
          <a:xfrm>
            <a:off x="5410200" y="1828800"/>
            <a:ext cx="685800" cy="1143000"/>
          </a:xfrm>
          <a:custGeom>
            <a:avLst/>
            <a:gdLst>
              <a:gd name="T0" fmla="*/ 0 w 432"/>
              <a:gd name="T1" fmla="*/ 0 h 768"/>
              <a:gd name="T2" fmla="*/ 0 w 432"/>
              <a:gd name="T3" fmla="*/ 2147483646 h 768"/>
              <a:gd name="T4" fmla="*/ 2147483646 w 432"/>
              <a:gd name="T5" fmla="*/ 2147483646 h 768"/>
              <a:gd name="T6" fmla="*/ 2147483646 w 432"/>
              <a:gd name="T7" fmla="*/ 2147483646 h 768"/>
              <a:gd name="T8" fmla="*/ 0 w 432"/>
              <a:gd name="T9" fmla="*/ 0 h 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768"/>
              <a:gd name="T17" fmla="*/ 432 w 432"/>
              <a:gd name="T18" fmla="*/ 768 h 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768">
                <a:moveTo>
                  <a:pt x="0" y="0"/>
                </a:moveTo>
                <a:lnTo>
                  <a:pt x="0" y="528"/>
                </a:lnTo>
                <a:lnTo>
                  <a:pt x="432" y="768"/>
                </a:lnTo>
                <a:lnTo>
                  <a:pt x="432" y="240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59.999%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8" name="Freeform 1203">
            <a:extLst>
              <a:ext uri="{FF2B5EF4-FFF2-40B4-BE49-F238E27FC236}">
                <a16:creationId xmlns:a16="http://schemas.microsoft.com/office/drawing/2014/main" id="{AA44573E-CAE6-4C2A-8584-461B267270DC}"/>
              </a:ext>
            </a:extLst>
          </p:cNvPr>
          <p:cNvSpPr>
            <a:spLocks/>
          </p:cNvSpPr>
          <p:nvPr/>
        </p:nvSpPr>
        <p:spPr bwMode="auto">
          <a:xfrm>
            <a:off x="6096000" y="1447800"/>
            <a:ext cx="1524000" cy="685800"/>
          </a:xfrm>
          <a:custGeom>
            <a:avLst/>
            <a:gdLst>
              <a:gd name="T0" fmla="*/ 0 w 960"/>
              <a:gd name="T1" fmla="*/ 0 h 336"/>
              <a:gd name="T2" fmla="*/ 0 w 960"/>
              <a:gd name="T3" fmla="*/ 2147483646 h 336"/>
              <a:gd name="T4" fmla="*/ 2147483646 w 960"/>
              <a:gd name="T5" fmla="*/ 2147483646 h 336"/>
              <a:gd name="T6" fmla="*/ 2147483646 w 960"/>
              <a:gd name="T7" fmla="*/ 2147483646 h 336"/>
              <a:gd name="T8" fmla="*/ 0 w 960"/>
              <a:gd name="T9" fmla="*/ 2147483646 h 336"/>
              <a:gd name="T10" fmla="*/ 0 w 960"/>
              <a:gd name="T11" fmla="*/ 2147483646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60"/>
              <a:gd name="T19" fmla="*/ 0 h 336"/>
              <a:gd name="T20" fmla="*/ 960 w 960"/>
              <a:gd name="T21" fmla="*/ 336 h 3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60" h="336">
                <a:moveTo>
                  <a:pt x="0" y="0"/>
                </a:moveTo>
                <a:lnTo>
                  <a:pt x="0" y="336"/>
                </a:lnTo>
                <a:lnTo>
                  <a:pt x="960" y="336"/>
                </a:lnTo>
                <a:lnTo>
                  <a:pt x="960" y="48"/>
                </a:lnTo>
                <a:lnTo>
                  <a:pt x="0" y="96"/>
                </a:lnTo>
                <a:lnTo>
                  <a:pt x="0" y="336"/>
                </a:lnTo>
              </a:path>
            </a:pathLst>
          </a:custGeom>
          <a:solidFill>
            <a:srgbClr val="FFFF99">
              <a:alpha val="30.196%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" name="Freeform 1207">
            <a:extLst>
              <a:ext uri="{FF2B5EF4-FFF2-40B4-BE49-F238E27FC236}">
                <a16:creationId xmlns:a16="http://schemas.microsoft.com/office/drawing/2014/main" id="{160D56D7-13E1-4541-9139-648F70A7186F}"/>
              </a:ext>
            </a:extLst>
          </p:cNvPr>
          <p:cNvSpPr>
            <a:spLocks/>
          </p:cNvSpPr>
          <p:nvPr/>
        </p:nvSpPr>
        <p:spPr bwMode="auto">
          <a:xfrm>
            <a:off x="4038600" y="3200400"/>
            <a:ext cx="2438400" cy="1295400"/>
          </a:xfrm>
          <a:custGeom>
            <a:avLst/>
            <a:gdLst>
              <a:gd name="T0" fmla="*/ 0 w 1536"/>
              <a:gd name="T1" fmla="*/ 0 h 816"/>
              <a:gd name="T2" fmla="*/ 2147483646 w 1536"/>
              <a:gd name="T3" fmla="*/ 0 h 816"/>
              <a:gd name="T4" fmla="*/ 2147483646 w 1536"/>
              <a:gd name="T5" fmla="*/ 2147483646 h 816"/>
              <a:gd name="T6" fmla="*/ 2147483646 w 1536"/>
              <a:gd name="T7" fmla="*/ 2147483646 h 816"/>
              <a:gd name="T8" fmla="*/ 0 w 1536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816"/>
              <a:gd name="T17" fmla="*/ 1536 w 1536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816">
                <a:moveTo>
                  <a:pt x="0" y="0"/>
                </a:moveTo>
                <a:lnTo>
                  <a:pt x="240" y="0"/>
                </a:lnTo>
                <a:lnTo>
                  <a:pt x="1536" y="816"/>
                </a:lnTo>
                <a:lnTo>
                  <a:pt x="1296" y="81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%" sy="100%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Freeform 1210">
            <a:extLst>
              <a:ext uri="{FF2B5EF4-FFF2-40B4-BE49-F238E27FC236}">
                <a16:creationId xmlns:a16="http://schemas.microsoft.com/office/drawing/2014/main" id="{5157218E-5FC3-4A1D-AFB9-CF5F27C18591}"/>
              </a:ext>
            </a:extLst>
          </p:cNvPr>
          <p:cNvSpPr>
            <a:spLocks/>
          </p:cNvSpPr>
          <p:nvPr/>
        </p:nvSpPr>
        <p:spPr bwMode="auto">
          <a:xfrm>
            <a:off x="3851276" y="3273426"/>
            <a:ext cx="2168525" cy="1222375"/>
          </a:xfrm>
          <a:custGeom>
            <a:avLst/>
            <a:gdLst>
              <a:gd name="T0" fmla="*/ 0 w 1296"/>
              <a:gd name="T1" fmla="*/ 0 h 776"/>
              <a:gd name="T2" fmla="*/ 2147483646 w 1296"/>
              <a:gd name="T3" fmla="*/ 2147483646 h 776"/>
              <a:gd name="T4" fmla="*/ 2147483646 w 1296"/>
              <a:gd name="T5" fmla="*/ 2147483646 h 776"/>
              <a:gd name="T6" fmla="*/ 2147483646 w 1296"/>
              <a:gd name="T7" fmla="*/ 2147483646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1296"/>
              <a:gd name="T13" fmla="*/ 0 h 776"/>
              <a:gd name="T14" fmla="*/ 1296 w 1296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" h="776">
                <a:moveTo>
                  <a:pt x="0" y="0"/>
                </a:moveTo>
                <a:cubicBezTo>
                  <a:pt x="56" y="284"/>
                  <a:pt x="112" y="568"/>
                  <a:pt x="288" y="672"/>
                </a:cubicBezTo>
                <a:cubicBezTo>
                  <a:pt x="464" y="776"/>
                  <a:pt x="888" y="608"/>
                  <a:pt x="1056" y="624"/>
                </a:cubicBezTo>
                <a:cubicBezTo>
                  <a:pt x="1224" y="640"/>
                  <a:pt x="1256" y="744"/>
                  <a:pt x="1296" y="768"/>
                </a:cubicBezTo>
              </a:path>
            </a:pathLst>
          </a:custGeom>
          <a:noFill/>
          <a:ln w="79375">
            <a:solidFill>
              <a:srgbClr val="0000FF"/>
            </a:solidFill>
            <a:round/>
            <a:headEnd/>
            <a:tailEnd type="stealth" w="med" len="med"/>
          </a:ln>
          <a:scene3d>
            <a:camera prst="legacyPerspectiveTopLeft">
              <a:rot lat="1200000" lon="20399980" rev="0"/>
            </a:camera>
            <a:lightRig rig="legacyFlat4" dir="b"/>
          </a:scene3d>
          <a:sp3d extrusionH="5445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0000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181" name="Freeform 1205">
            <a:extLst>
              <a:ext uri="{FF2B5EF4-FFF2-40B4-BE49-F238E27FC236}">
                <a16:creationId xmlns:a16="http://schemas.microsoft.com/office/drawing/2014/main" id="{F4FF43DF-5729-424A-A58B-E39440F88D51}"/>
              </a:ext>
            </a:extLst>
          </p:cNvPr>
          <p:cNvSpPr>
            <a:spLocks/>
          </p:cNvSpPr>
          <p:nvPr/>
        </p:nvSpPr>
        <p:spPr bwMode="auto">
          <a:xfrm>
            <a:off x="4038600" y="1524000"/>
            <a:ext cx="2057400" cy="2667000"/>
          </a:xfrm>
          <a:custGeom>
            <a:avLst/>
            <a:gdLst>
              <a:gd name="T0" fmla="*/ 0 w 1296"/>
              <a:gd name="T1" fmla="*/ 0 h 1920"/>
              <a:gd name="T2" fmla="*/ 0 w 1296"/>
              <a:gd name="T3" fmla="*/ 2147483646 h 1920"/>
              <a:gd name="T4" fmla="*/ 2147483646 w 1296"/>
              <a:gd name="T5" fmla="*/ 2147483646 h 1920"/>
              <a:gd name="T6" fmla="*/ 2147483646 w 1296"/>
              <a:gd name="T7" fmla="*/ 2147483646 h 1920"/>
              <a:gd name="T8" fmla="*/ 0 w 1296"/>
              <a:gd name="T9" fmla="*/ 0 h 1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6"/>
              <a:gd name="T16" fmla="*/ 0 h 1920"/>
              <a:gd name="T17" fmla="*/ 1296 w 1296"/>
              <a:gd name="T18" fmla="*/ 1920 h 1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6" h="1920">
                <a:moveTo>
                  <a:pt x="0" y="0"/>
                </a:moveTo>
                <a:lnTo>
                  <a:pt x="0" y="1104"/>
                </a:lnTo>
                <a:lnTo>
                  <a:pt x="1296" y="1920"/>
                </a:lnTo>
                <a:lnTo>
                  <a:pt x="1296" y="672"/>
                </a:lnTo>
                <a:lnTo>
                  <a:pt x="0" y="0"/>
                </a:lnTo>
                <a:close/>
              </a:path>
            </a:pathLst>
          </a:custGeom>
          <a:solidFill>
            <a:srgbClr val="CCFFFF">
              <a:alpha val="20%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2" name="Freeform 1213">
            <a:extLst>
              <a:ext uri="{FF2B5EF4-FFF2-40B4-BE49-F238E27FC236}">
                <a16:creationId xmlns:a16="http://schemas.microsoft.com/office/drawing/2014/main" id="{5EBDF4D8-F86C-42D6-976E-AE2612629853}"/>
              </a:ext>
            </a:extLst>
          </p:cNvPr>
          <p:cNvSpPr>
            <a:spLocks/>
          </p:cNvSpPr>
          <p:nvPr/>
        </p:nvSpPr>
        <p:spPr bwMode="auto">
          <a:xfrm>
            <a:off x="5638800" y="3200400"/>
            <a:ext cx="2362200" cy="1295400"/>
          </a:xfrm>
          <a:custGeom>
            <a:avLst/>
            <a:gdLst>
              <a:gd name="T0" fmla="*/ 0 w 1488"/>
              <a:gd name="T1" fmla="*/ 0 h 816"/>
              <a:gd name="T2" fmla="*/ 2147483646 w 1488"/>
              <a:gd name="T3" fmla="*/ 0 h 816"/>
              <a:gd name="T4" fmla="*/ 2147483646 w 1488"/>
              <a:gd name="T5" fmla="*/ 2147483646 h 816"/>
              <a:gd name="T6" fmla="*/ 2147483646 w 1488"/>
              <a:gd name="T7" fmla="*/ 2147483646 h 816"/>
              <a:gd name="T8" fmla="*/ 0 w 1488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816"/>
              <a:gd name="T17" fmla="*/ 1488 w 1488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816">
                <a:moveTo>
                  <a:pt x="0" y="0"/>
                </a:moveTo>
                <a:lnTo>
                  <a:pt x="144" y="0"/>
                </a:lnTo>
                <a:lnTo>
                  <a:pt x="1488" y="816"/>
                </a:lnTo>
                <a:lnTo>
                  <a:pt x="1248" y="81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%" sy="100%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Freeform 1214">
            <a:extLst>
              <a:ext uri="{FF2B5EF4-FFF2-40B4-BE49-F238E27FC236}">
                <a16:creationId xmlns:a16="http://schemas.microsoft.com/office/drawing/2014/main" id="{5A66EEF6-7FC3-422F-A05F-06FE79E7D807}"/>
              </a:ext>
            </a:extLst>
          </p:cNvPr>
          <p:cNvSpPr>
            <a:spLocks/>
          </p:cNvSpPr>
          <p:nvPr/>
        </p:nvSpPr>
        <p:spPr bwMode="auto">
          <a:xfrm>
            <a:off x="7010400" y="5791200"/>
            <a:ext cx="609600" cy="165100"/>
          </a:xfrm>
          <a:custGeom>
            <a:avLst/>
            <a:gdLst>
              <a:gd name="T0" fmla="*/ 0 w 384"/>
              <a:gd name="T1" fmla="*/ 0 h 104"/>
              <a:gd name="T2" fmla="*/ 2147483646 w 384"/>
              <a:gd name="T3" fmla="*/ 2147483646 h 104"/>
              <a:gd name="T4" fmla="*/ 2147483646 w 384"/>
              <a:gd name="T5" fmla="*/ 2147483646 h 104"/>
              <a:gd name="T6" fmla="*/ 0 60000 65536"/>
              <a:gd name="T7" fmla="*/ 0 60000 65536"/>
              <a:gd name="T8" fmla="*/ 0 60000 65536"/>
              <a:gd name="T9" fmla="*/ 0 w 384"/>
              <a:gd name="T10" fmla="*/ 0 h 104"/>
              <a:gd name="T11" fmla="*/ 384 w 384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04">
                <a:moveTo>
                  <a:pt x="0" y="0"/>
                </a:moveTo>
                <a:cubicBezTo>
                  <a:pt x="64" y="44"/>
                  <a:pt x="128" y="88"/>
                  <a:pt x="192" y="96"/>
                </a:cubicBezTo>
                <a:cubicBezTo>
                  <a:pt x="256" y="104"/>
                  <a:pt x="352" y="56"/>
                  <a:pt x="384" y="48"/>
                </a:cubicBezTo>
              </a:path>
            </a:pathLst>
          </a:custGeom>
          <a:noFill/>
          <a:ln w="63500">
            <a:solidFill>
              <a:srgbClr val="0000FF"/>
            </a:solidFill>
            <a:round/>
            <a:headEnd/>
            <a:tailEnd type="stealth" w="med" len="med"/>
          </a:ln>
          <a:scene3d>
            <a:camera prst="legacyObliqueTopRight">
              <a:rot lat="21299970" lon="20099965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  <a:contourClr>
              <a:srgbClr val="0000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8" name="Group 1169">
            <a:extLst>
              <a:ext uri="{FF2B5EF4-FFF2-40B4-BE49-F238E27FC236}">
                <a16:creationId xmlns:a16="http://schemas.microsoft.com/office/drawing/2014/main" id="{DC91DE15-7C9F-451B-9617-E8249D95C7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64326" y="4876800"/>
            <a:ext cx="1260475" cy="952500"/>
            <a:chOff x="1800" y="1440"/>
            <a:chExt cx="8640" cy="6525"/>
          </a:xfrm>
        </p:grpSpPr>
        <p:sp>
          <p:nvSpPr>
            <p:cNvPr id="5199" name="AutoShape 1170">
              <a:extLst>
                <a:ext uri="{FF2B5EF4-FFF2-40B4-BE49-F238E27FC236}">
                  <a16:creationId xmlns:a16="http://schemas.microsoft.com/office/drawing/2014/main" id="{C1950139-5D41-4FB6-B351-7908816089F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00" y="1440"/>
              <a:ext cx="8640" cy="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%"/>
                </a:spcBef>
                <a:buClr>
                  <a:srgbClr val="00446A"/>
                </a:buClr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%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%"/>
                </a:spcBef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%"/>
                </a:spcBef>
                <a:buClrTx/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0" name="Oval 1171">
              <a:extLst>
                <a:ext uri="{FF2B5EF4-FFF2-40B4-BE49-F238E27FC236}">
                  <a16:creationId xmlns:a16="http://schemas.microsoft.com/office/drawing/2014/main" id="{4BC1F482-8A0E-46A3-A6EF-E879792D1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" y="4140"/>
              <a:ext cx="1080" cy="10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%"/>
                </a:spcBef>
                <a:buClr>
                  <a:srgbClr val="00446A"/>
                </a:buClr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%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%"/>
                </a:spcBef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%"/>
                </a:spcBef>
                <a:buClrTx/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1" name="AutoShape 1172">
              <a:extLst>
                <a:ext uri="{FF2B5EF4-FFF2-40B4-BE49-F238E27FC236}">
                  <a16:creationId xmlns:a16="http://schemas.microsoft.com/office/drawing/2014/main" id="{E26FD3AC-FD1E-4DE2-BEFD-01BCE7441D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02910">
              <a:off x="6300" y="4680"/>
              <a:ext cx="1080" cy="306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/>
            <a:lstStyle>
              <a:lvl1pPr>
                <a:spcBef>
                  <a:spcPct val="20%"/>
                </a:spcBef>
                <a:buClr>
                  <a:srgbClr val="00446A"/>
                </a:buClr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%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%"/>
                </a:spcBef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%"/>
                </a:spcBef>
                <a:buClrTx/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2" name="AutoShape 1173">
              <a:extLst>
                <a:ext uri="{FF2B5EF4-FFF2-40B4-BE49-F238E27FC236}">
                  <a16:creationId xmlns:a16="http://schemas.microsoft.com/office/drawing/2014/main" id="{D763AD39-D74B-4537-8080-C27B4C7F6A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738790">
              <a:off x="7290" y="3420"/>
              <a:ext cx="1080" cy="306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/>
            <a:lstStyle>
              <a:lvl1pPr>
                <a:spcBef>
                  <a:spcPct val="20%"/>
                </a:spcBef>
                <a:buClr>
                  <a:srgbClr val="00446A"/>
                </a:buClr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%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%"/>
                </a:spcBef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%"/>
                </a:spcBef>
                <a:buClrTx/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3" name="AutoShape 1174">
              <a:extLst>
                <a:ext uri="{FF2B5EF4-FFF2-40B4-BE49-F238E27FC236}">
                  <a16:creationId xmlns:a16="http://schemas.microsoft.com/office/drawing/2014/main" id="{CAAA1028-8B30-451D-B7E5-01CEFA4A76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28445">
              <a:off x="4320" y="4320"/>
              <a:ext cx="1080" cy="306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/>
            <a:lstStyle>
              <a:lvl1pPr>
                <a:spcBef>
                  <a:spcPct val="20%"/>
                </a:spcBef>
                <a:buClr>
                  <a:srgbClr val="00446A"/>
                </a:buClr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%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%"/>
                </a:spcBef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%"/>
                </a:spcBef>
                <a:buClrTx/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4" name="AutoShape 1175">
              <a:extLst>
                <a:ext uri="{FF2B5EF4-FFF2-40B4-BE49-F238E27FC236}">
                  <a16:creationId xmlns:a16="http://schemas.microsoft.com/office/drawing/2014/main" id="{E98BC826-AA9C-417B-919F-6148A87138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695626">
              <a:off x="6660" y="1620"/>
              <a:ext cx="1080" cy="306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/>
            <a:lstStyle>
              <a:lvl1pPr>
                <a:spcBef>
                  <a:spcPct val="20%"/>
                </a:spcBef>
                <a:buClr>
                  <a:srgbClr val="00446A"/>
                </a:buClr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%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%"/>
                </a:spcBef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%"/>
                </a:spcBef>
                <a:buClrTx/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5" name="AutoShape 1176">
              <a:extLst>
                <a:ext uri="{FF2B5EF4-FFF2-40B4-BE49-F238E27FC236}">
                  <a16:creationId xmlns:a16="http://schemas.microsoft.com/office/drawing/2014/main" id="{868669CA-DD31-4B14-806F-53737662E0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909550">
              <a:off x="5040" y="1440"/>
              <a:ext cx="1080" cy="306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/>
            <a:lstStyle>
              <a:lvl1pPr>
                <a:spcBef>
                  <a:spcPct val="20%"/>
                </a:spcBef>
                <a:buClr>
                  <a:srgbClr val="00446A"/>
                </a:buClr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%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%"/>
                </a:spcBef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%"/>
                </a:spcBef>
                <a:buClrTx/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6" name="AutoShape 1177">
              <a:extLst>
                <a:ext uri="{FF2B5EF4-FFF2-40B4-BE49-F238E27FC236}">
                  <a16:creationId xmlns:a16="http://schemas.microsoft.com/office/drawing/2014/main" id="{D5EC8178-7702-4E78-BAB7-FD8E1CC7E9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994586">
              <a:off x="3870" y="2790"/>
              <a:ext cx="1080" cy="3060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%"/>
              <a:headEnd/>
              <a:tailEnd/>
            </a:ln>
          </p:spPr>
          <p:txBody>
            <a:bodyPr/>
            <a:lstStyle>
              <a:lvl1pPr>
                <a:spcBef>
                  <a:spcPct val="20%"/>
                </a:spcBef>
                <a:buClr>
                  <a:srgbClr val="00446A"/>
                </a:buClr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1pPr>
              <a:lvl2pPr marL="742950" indent="-285750">
                <a:spcBef>
                  <a:spcPct val="20%"/>
                </a:spcBef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2pPr>
              <a:lvl3pPr marL="1143000" indent="-228600">
                <a:spcBef>
                  <a:spcPct val="20%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3pPr>
              <a:lvl4pPr marL="1600200" indent="-228600">
                <a:spcBef>
                  <a:spcPct val="20%"/>
                </a:spcBef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4pPr>
              <a:lvl5pPr marL="2057400" indent="-228600">
                <a:spcBef>
                  <a:spcPct val="20%"/>
                </a:spcBef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20%"/>
                </a:spcBef>
                <a:spcAft>
                  <a:spcPct val="0%"/>
                </a:spcAft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spcBef>
                  <a:spcPct val="0%"/>
                </a:spcBef>
                <a:buClrTx/>
                <a:buFontTx/>
                <a:buNone/>
              </a:pPr>
              <a:endParaRPr lang="en-US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1216">
            <a:extLst>
              <a:ext uri="{FF2B5EF4-FFF2-40B4-BE49-F238E27FC236}">
                <a16:creationId xmlns:a16="http://schemas.microsoft.com/office/drawing/2014/main" id="{E61A0252-A81C-48B8-B670-50FBBE83407A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2286000"/>
            <a:ext cx="266700" cy="1600200"/>
            <a:chOff x="3264" y="1440"/>
            <a:chExt cx="168" cy="1008"/>
          </a:xfrm>
        </p:grpSpPr>
        <p:sp>
          <p:nvSpPr>
            <p:cNvPr id="5197" name="Line 1217">
              <a:extLst>
                <a:ext uri="{FF2B5EF4-FFF2-40B4-BE49-F238E27FC236}">
                  <a16:creationId xmlns:a16="http://schemas.microsoft.com/office/drawing/2014/main" id="{7D93D4EF-4AE9-40B2-A596-8E9F2EC501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440"/>
              <a:ext cx="0" cy="720"/>
            </a:xfrm>
            <a:prstGeom prst="line">
              <a:avLst/>
            </a:prstGeom>
            <a:noFill/>
            <a:ln w="76200">
              <a:solidFill>
                <a:srgbClr val="CC00CC"/>
              </a:solidFill>
              <a:prstDash val="sysDot"/>
              <a:round/>
              <a:headEnd/>
              <a:tailEnd type="stealth" w="med" len="med"/>
            </a:ln>
            <a:scene3d>
              <a:camera prst="legacyObliqueTopLeft">
                <a:rot lat="0" lon="20099965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CCFF"/>
              </a:extrusionClr>
              <a:contourClr>
                <a:srgbClr val="CC00CC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198" name="Freeform 1218">
              <a:extLst>
                <a:ext uri="{FF2B5EF4-FFF2-40B4-BE49-F238E27FC236}">
                  <a16:creationId xmlns:a16="http://schemas.microsoft.com/office/drawing/2014/main" id="{22F7E5D8-3BC0-42A2-A822-3DF3AF658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2160"/>
              <a:ext cx="168" cy="288"/>
            </a:xfrm>
            <a:custGeom>
              <a:avLst/>
              <a:gdLst>
                <a:gd name="T0" fmla="*/ 144 w 168"/>
                <a:gd name="T1" fmla="*/ 0 h 224"/>
                <a:gd name="T2" fmla="*/ 144 w 168"/>
                <a:gd name="T3" fmla="*/ 29294 h 224"/>
                <a:gd name="T4" fmla="*/ 0 w 168"/>
                <a:gd name="T5" fmla="*/ 29294 h 224"/>
                <a:gd name="T6" fmla="*/ 0 60000 65536"/>
                <a:gd name="T7" fmla="*/ 0 60000 65536"/>
                <a:gd name="T8" fmla="*/ 0 60000 65536"/>
                <a:gd name="T9" fmla="*/ 0 w 168"/>
                <a:gd name="T10" fmla="*/ 0 h 224"/>
                <a:gd name="T11" fmla="*/ 168 w 168"/>
                <a:gd name="T12" fmla="*/ 224 h 2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224">
                  <a:moveTo>
                    <a:pt x="144" y="0"/>
                  </a:moveTo>
                  <a:cubicBezTo>
                    <a:pt x="156" y="80"/>
                    <a:pt x="168" y="160"/>
                    <a:pt x="144" y="192"/>
                  </a:cubicBezTo>
                  <a:cubicBezTo>
                    <a:pt x="120" y="224"/>
                    <a:pt x="16" y="192"/>
                    <a:pt x="0" y="192"/>
                  </a:cubicBezTo>
                </a:path>
              </a:pathLst>
            </a:custGeom>
            <a:noFill/>
            <a:ln w="76200">
              <a:solidFill>
                <a:srgbClr val="800080"/>
              </a:solidFill>
              <a:round/>
              <a:headEnd/>
              <a:tailEnd/>
            </a:ln>
            <a:scene3d>
              <a:camera prst="legacyObliqueTopLeft">
                <a:rot lat="0" lon="20099965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CCFF"/>
              </a:extrusionClr>
              <a:contourClr>
                <a:srgbClr val="80008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5186" name="Freeform 1194">
            <a:extLst>
              <a:ext uri="{FF2B5EF4-FFF2-40B4-BE49-F238E27FC236}">
                <a16:creationId xmlns:a16="http://schemas.microsoft.com/office/drawing/2014/main" id="{2F8C9592-8658-40A6-A79F-1D6BFCCDE815}"/>
              </a:ext>
            </a:extLst>
          </p:cNvPr>
          <p:cNvSpPr>
            <a:spLocks/>
          </p:cNvSpPr>
          <p:nvPr/>
        </p:nvSpPr>
        <p:spPr bwMode="auto">
          <a:xfrm>
            <a:off x="6096000" y="2133600"/>
            <a:ext cx="1524000" cy="1752600"/>
          </a:xfrm>
          <a:custGeom>
            <a:avLst/>
            <a:gdLst>
              <a:gd name="T0" fmla="*/ 0 w 960"/>
              <a:gd name="T1" fmla="*/ 0 h 1104"/>
              <a:gd name="T2" fmla="*/ 2147483646 w 960"/>
              <a:gd name="T3" fmla="*/ 0 h 1104"/>
              <a:gd name="T4" fmla="*/ 2147483646 w 960"/>
              <a:gd name="T5" fmla="*/ 2147483646 h 1104"/>
              <a:gd name="T6" fmla="*/ 0 w 960"/>
              <a:gd name="T7" fmla="*/ 2147483646 h 1104"/>
              <a:gd name="T8" fmla="*/ 0 w 960"/>
              <a:gd name="T9" fmla="*/ 0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0"/>
              <a:gd name="T16" fmla="*/ 0 h 1104"/>
              <a:gd name="T17" fmla="*/ 960 w 960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0" h="1104">
                <a:moveTo>
                  <a:pt x="0" y="0"/>
                </a:moveTo>
                <a:lnTo>
                  <a:pt x="960" y="0"/>
                </a:lnTo>
                <a:lnTo>
                  <a:pt x="960" y="1104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rgbClr val="DDDDDD">
              <a:alpha val="59.999%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7" name="Line 63">
            <a:extLst>
              <a:ext uri="{FF2B5EF4-FFF2-40B4-BE49-F238E27FC236}">
                <a16:creationId xmlns:a16="http://schemas.microsoft.com/office/drawing/2014/main" id="{9DFF7DF8-A579-41ED-AE82-A6961F5C80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0200" y="2590800"/>
            <a:ext cx="2209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1220">
            <a:extLst>
              <a:ext uri="{FF2B5EF4-FFF2-40B4-BE49-F238E27FC236}">
                <a16:creationId xmlns:a16="http://schemas.microsoft.com/office/drawing/2014/main" id="{70AFDA60-DEDC-4E44-9E67-E3DEFEBF6712}"/>
              </a:ext>
            </a:extLst>
          </p:cNvPr>
          <p:cNvGrpSpPr>
            <a:grpSpLocks/>
          </p:cNvGrpSpPr>
          <p:nvPr/>
        </p:nvGrpSpPr>
        <p:grpSpPr bwMode="auto">
          <a:xfrm>
            <a:off x="5283200" y="1219200"/>
            <a:ext cx="1117600" cy="2514600"/>
            <a:chOff x="2368" y="768"/>
            <a:chExt cx="704" cy="1584"/>
          </a:xfrm>
        </p:grpSpPr>
        <p:sp>
          <p:nvSpPr>
            <p:cNvPr id="5195" name="Freeform 1215">
              <a:extLst>
                <a:ext uri="{FF2B5EF4-FFF2-40B4-BE49-F238E27FC236}">
                  <a16:creationId xmlns:a16="http://schemas.microsoft.com/office/drawing/2014/main" id="{5E3A3B99-3D2B-483E-A2E9-61ECF2994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584"/>
              <a:ext cx="432" cy="768"/>
            </a:xfrm>
            <a:custGeom>
              <a:avLst/>
              <a:gdLst>
                <a:gd name="T0" fmla="*/ 0 w 672"/>
                <a:gd name="T1" fmla="*/ 0 h 720"/>
                <a:gd name="T2" fmla="*/ 1 w 672"/>
                <a:gd name="T3" fmla="*/ 1923 h 720"/>
                <a:gd name="T4" fmla="*/ 1 w 672"/>
                <a:gd name="T5" fmla="*/ 2615 h 720"/>
                <a:gd name="T6" fmla="*/ 0 60000 65536"/>
                <a:gd name="T7" fmla="*/ 0 60000 65536"/>
                <a:gd name="T8" fmla="*/ 0 60000 65536"/>
                <a:gd name="T9" fmla="*/ 0 w 672"/>
                <a:gd name="T10" fmla="*/ 0 h 720"/>
                <a:gd name="T11" fmla="*/ 672 w 672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720">
                  <a:moveTo>
                    <a:pt x="0" y="0"/>
                  </a:moveTo>
                  <a:cubicBezTo>
                    <a:pt x="136" y="204"/>
                    <a:pt x="272" y="408"/>
                    <a:pt x="384" y="528"/>
                  </a:cubicBezTo>
                  <a:cubicBezTo>
                    <a:pt x="496" y="648"/>
                    <a:pt x="584" y="684"/>
                    <a:pt x="672" y="720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 type="stealth" w="med" len="med"/>
            </a:ln>
            <a:scene3d>
              <a:camera prst="legacyObliqueTopRight">
                <a:rot lat="300000" lon="189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sp>
          <p:nvSpPr>
            <p:cNvPr id="5196" name="Freeform 1212">
              <a:extLst>
                <a:ext uri="{FF2B5EF4-FFF2-40B4-BE49-F238E27FC236}">
                  <a16:creationId xmlns:a16="http://schemas.microsoft.com/office/drawing/2014/main" id="{D7E9F8E7-5F74-41F7-AD47-0031E9A8E43A}"/>
                </a:ext>
              </a:extLst>
            </p:cNvPr>
            <p:cNvSpPr>
              <a:spLocks/>
            </p:cNvSpPr>
            <p:nvPr/>
          </p:nvSpPr>
          <p:spPr bwMode="auto">
            <a:xfrm rot="465714">
              <a:off x="2368" y="768"/>
              <a:ext cx="320" cy="1584"/>
            </a:xfrm>
            <a:custGeom>
              <a:avLst/>
              <a:gdLst>
                <a:gd name="T0" fmla="*/ 192 w 320"/>
                <a:gd name="T1" fmla="*/ 0 h 1584"/>
                <a:gd name="T2" fmla="*/ 288 w 320"/>
                <a:gd name="T3" fmla="*/ 1104 h 1584"/>
                <a:gd name="T4" fmla="*/ 0 w 320"/>
                <a:gd name="T5" fmla="*/ 1584 h 1584"/>
                <a:gd name="T6" fmla="*/ 0 60000 65536"/>
                <a:gd name="T7" fmla="*/ 0 60000 65536"/>
                <a:gd name="T8" fmla="*/ 0 60000 65536"/>
                <a:gd name="T9" fmla="*/ 0 w 320"/>
                <a:gd name="T10" fmla="*/ 0 h 1584"/>
                <a:gd name="T11" fmla="*/ 320 w 320"/>
                <a:gd name="T12" fmla="*/ 1584 h 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" h="1584">
                  <a:moveTo>
                    <a:pt x="192" y="0"/>
                  </a:moveTo>
                  <a:cubicBezTo>
                    <a:pt x="256" y="420"/>
                    <a:pt x="320" y="840"/>
                    <a:pt x="288" y="1104"/>
                  </a:cubicBezTo>
                  <a:cubicBezTo>
                    <a:pt x="256" y="1368"/>
                    <a:pt x="48" y="1504"/>
                    <a:pt x="0" y="1584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 type="stealth" w="med" len="med"/>
            </a:ln>
            <a:scene3d>
              <a:camera prst="legacyObliqueTopRight">
                <a:rot lat="600000" lon="1860000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CC"/>
              </a:extrusionClr>
              <a:contourClr>
                <a:srgbClr val="FF000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</p:grpSp>
      <p:sp>
        <p:nvSpPr>
          <p:cNvPr id="5189" name="Line 4">
            <a:extLst>
              <a:ext uri="{FF2B5EF4-FFF2-40B4-BE49-F238E27FC236}">
                <a16:creationId xmlns:a16="http://schemas.microsoft.com/office/drawing/2014/main" id="{428C34BE-1EF2-415D-883F-9D9B6E240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133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0" name="Line 11">
            <a:extLst>
              <a:ext uri="{FF2B5EF4-FFF2-40B4-BE49-F238E27FC236}">
                <a16:creationId xmlns:a16="http://schemas.microsoft.com/office/drawing/2014/main" id="{A9D956BC-D942-4835-804E-74C78CCF82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8194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1" name="Line 9">
            <a:extLst>
              <a:ext uri="{FF2B5EF4-FFF2-40B4-BE49-F238E27FC236}">
                <a16:creationId xmlns:a16="http://schemas.microsoft.com/office/drawing/2014/main" id="{4162BB05-C807-4ECE-BACD-133D58F040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1066800"/>
            <a:ext cx="2057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2" name="Freeform 1202">
            <a:extLst>
              <a:ext uri="{FF2B5EF4-FFF2-40B4-BE49-F238E27FC236}">
                <a16:creationId xmlns:a16="http://schemas.microsoft.com/office/drawing/2014/main" id="{CB7898A1-339F-4945-85CA-F68922A62EDA}"/>
              </a:ext>
            </a:extLst>
          </p:cNvPr>
          <p:cNvSpPr>
            <a:spLocks/>
          </p:cNvSpPr>
          <p:nvPr/>
        </p:nvSpPr>
        <p:spPr bwMode="auto">
          <a:xfrm>
            <a:off x="4038600" y="609600"/>
            <a:ext cx="2057400" cy="1524000"/>
          </a:xfrm>
          <a:custGeom>
            <a:avLst/>
            <a:gdLst>
              <a:gd name="T0" fmla="*/ 0 w 1296"/>
              <a:gd name="T1" fmla="*/ 0 h 960"/>
              <a:gd name="T2" fmla="*/ 0 w 1296"/>
              <a:gd name="T3" fmla="*/ 2147483646 h 960"/>
              <a:gd name="T4" fmla="*/ 2147483646 w 1296"/>
              <a:gd name="T5" fmla="*/ 2147483646 h 960"/>
              <a:gd name="T6" fmla="*/ 2147483646 w 1296"/>
              <a:gd name="T7" fmla="*/ 2147483646 h 960"/>
              <a:gd name="T8" fmla="*/ 0 w 1296"/>
              <a:gd name="T9" fmla="*/ 0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6"/>
              <a:gd name="T16" fmla="*/ 0 h 960"/>
              <a:gd name="T17" fmla="*/ 1296 w 1296"/>
              <a:gd name="T18" fmla="*/ 960 h 9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6" h="960">
                <a:moveTo>
                  <a:pt x="0" y="0"/>
                </a:moveTo>
                <a:lnTo>
                  <a:pt x="0" y="288"/>
                </a:lnTo>
                <a:lnTo>
                  <a:pt x="1296" y="960"/>
                </a:lnTo>
                <a:lnTo>
                  <a:pt x="1296" y="624"/>
                </a:lnTo>
                <a:lnTo>
                  <a:pt x="0" y="0"/>
                </a:lnTo>
                <a:close/>
              </a:path>
            </a:pathLst>
          </a:custGeom>
          <a:solidFill>
            <a:srgbClr val="FFFF99">
              <a:alpha val="30.196%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3" name="Line 37">
            <a:extLst>
              <a:ext uri="{FF2B5EF4-FFF2-40B4-BE49-F238E27FC236}">
                <a16:creationId xmlns:a16="http://schemas.microsoft.com/office/drawing/2014/main" id="{7A257867-027E-4A1D-9FBE-B7287A3EF6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8600" y="609600"/>
            <a:ext cx="2057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4" name="Rectangle 1">
            <a:extLst>
              <a:ext uri="{FF2B5EF4-FFF2-40B4-BE49-F238E27FC236}">
                <a16:creationId xmlns:a16="http://schemas.microsoft.com/office/drawing/2014/main" id="{6F9D7AF4-FFB2-4DD3-B934-78D783C4B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105150"/>
            <a:ext cx="2286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%"/>
              </a:spcBef>
              <a:buClr>
                <a:srgbClr val="00446A"/>
              </a:buClr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742950" indent="-285750">
              <a:spcBef>
                <a:spcPct val="20%"/>
              </a:spcBef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43000" indent="-228600">
              <a:spcBef>
                <a:spcPct val="20%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00200" indent="-228600">
              <a:spcBef>
                <a:spcPct val="20%"/>
              </a:spcBef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57400" indent="-228600">
              <a:spcBef>
                <a:spcPct val="20%"/>
              </a:spcBef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%"/>
              </a:spcBef>
              <a:spcAft>
                <a:spcPct val="0%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%"/>
              </a:spcBef>
              <a:buClrTx/>
              <a:buFontTx/>
              <a:buNone/>
            </a:pPr>
            <a:r>
              <a:rPr lang="en-GB" altLang="en-US" sz="2400" dirty="0">
                <a:solidFill>
                  <a:srgbClr val="002060"/>
                </a:solidFill>
              </a:rPr>
              <a:t>A well maintained, certified&amp; located BSC will operate smoothly to give the required protections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C8EA3-7B67-4283-A838-4822558B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1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800" y="0"/>
            <a:ext cx="10599200" cy="1200150"/>
          </a:xfrm>
        </p:spPr>
        <p:txBody>
          <a:bodyPr>
            <a:normAutofit fontScale="90%"/>
          </a:bodyPr>
          <a:lstStyle/>
          <a:p>
            <a:r>
              <a:rPr lang="en-US" sz="4000" b="1" dirty="0"/>
              <a:t>Method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799" y="1023457"/>
            <a:ext cx="9933673" cy="5834543"/>
          </a:xfrm>
        </p:spPr>
        <p:txBody>
          <a:bodyPr>
            <a:normAutofit fontScale="85%" lnSpcReduction="20%"/>
          </a:bodyPr>
          <a:lstStyle/>
          <a:p>
            <a:r>
              <a:rPr lang="en-US" sz="2600" dirty="0"/>
              <a:t>Between February -June 2019, we conducted functionality assessments on 74 BSCs spread across Ministry of Health (MOH) facilities in Kenya</a:t>
            </a:r>
          </a:p>
          <a:p>
            <a:r>
              <a:rPr lang="en-US" sz="2600" dirty="0"/>
              <a:t>We used the two main international standards checklists, the NSF/ANSI 49 and EN 12469-2000 - to conduct the assessments</a:t>
            </a:r>
          </a:p>
          <a:p>
            <a:r>
              <a:rPr lang="en-US" sz="2600" dirty="0"/>
              <a:t>Based on the two checklists, we assessed the following elements: </a:t>
            </a:r>
          </a:p>
          <a:p>
            <a:pPr lvl="1"/>
            <a:r>
              <a:rPr lang="en-US" sz="2600" dirty="0"/>
              <a:t>Down flow velocity profile test</a:t>
            </a:r>
          </a:p>
          <a:p>
            <a:pPr lvl="1"/>
            <a:r>
              <a:rPr lang="en-US" sz="2600" dirty="0"/>
              <a:t>Inflow velocity profile test</a:t>
            </a:r>
          </a:p>
          <a:p>
            <a:pPr lvl="1"/>
            <a:r>
              <a:rPr lang="en-US" sz="2600" dirty="0"/>
              <a:t>HEPA filter leak test</a:t>
            </a:r>
          </a:p>
          <a:p>
            <a:pPr lvl="1"/>
            <a:r>
              <a:rPr lang="en-US" sz="2600" dirty="0"/>
              <a:t>Smoke pattern</a:t>
            </a:r>
          </a:p>
          <a:p>
            <a:pPr lvl="1"/>
            <a:r>
              <a:rPr lang="en-US" sz="2600" dirty="0"/>
              <a:t>Site installation tests</a:t>
            </a:r>
          </a:p>
          <a:p>
            <a:endParaRPr lang="en-US" sz="2600" dirty="0"/>
          </a:p>
          <a:p>
            <a:r>
              <a:rPr lang="en-US" sz="2600" dirty="0"/>
              <a:t>As per checklist guidance, failed elements were retested after necessary adjustment and indicators were recorded as pass/fail</a:t>
            </a:r>
          </a:p>
          <a:p>
            <a:r>
              <a:rPr lang="en-US" sz="2600" dirty="0"/>
              <a:t>Assessment data were recorded, analyzed and presented as frequency and proportions using Microsoft Excel software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FA721-7906-4600-ADE1-6B6C621E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46932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74F4D08-D45F-42AC-AD6A-B4E711C13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0"/>
            <a:ext cx="8075613" cy="838200"/>
          </a:xfrm>
        </p:spPr>
        <p:txBody>
          <a:bodyPr/>
          <a:lstStyle/>
          <a:p>
            <a:r>
              <a:rPr lang="en-GB" altLang="en-US" b="1" dirty="0">
                <a:solidFill>
                  <a:schemeClr val="tx1"/>
                </a:solidFill>
              </a:rPr>
              <a:t>BSC CERTIFICATION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6C7B7-70B0-4CFD-BA4D-0056CE0F6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4038" y="1006680"/>
            <a:ext cx="4197350" cy="11205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800" dirty="0">
                <a:solidFill>
                  <a:srgbClr val="C00000"/>
                </a:solidFill>
              </a:rPr>
              <a:t>Certification is the testing process used to verify proper continuous functionality of BSCs using duly calibrated equipment by a qualified certifier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F6F9A6-4B3B-49FA-BBE2-A3201294C9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1079" y="2127250"/>
            <a:ext cx="3920921" cy="396081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F9905-B739-47B7-9948-42789224D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838200"/>
            <a:ext cx="4197350" cy="121602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000" dirty="0">
                <a:solidFill>
                  <a:srgbClr val="002060"/>
                </a:solidFill>
              </a:rPr>
              <a:t>Here is a certifier testing for down flow velocity profile a test in a class IIA2 BSC</a:t>
            </a:r>
          </a:p>
        </p:txBody>
      </p:sp>
      <p:sp>
        <p:nvSpPr>
          <p:cNvPr id="6150" name="Content Placeholder 5">
            <a:extLst>
              <a:ext uri="{FF2B5EF4-FFF2-40B4-BE49-F238E27FC236}">
                <a16:creationId xmlns:a16="http://schemas.microsoft.com/office/drawing/2014/main" id="{650E1983-77F9-4A32-9708-61324FDD9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4563" y="2127251"/>
            <a:ext cx="4392612" cy="3960813"/>
          </a:xfrm>
        </p:spPr>
        <p:txBody>
          <a:bodyPr>
            <a:normAutofit/>
          </a:bodyPr>
          <a:lstStyle/>
          <a:p>
            <a:endParaRPr lang="en-GB" altLang="en-US"/>
          </a:p>
        </p:txBody>
      </p:sp>
      <p:pic>
        <p:nvPicPr>
          <p:cNvPr id="6151" name="Picture 2" descr="C:\Users\admin\Desktop\DSC01396.JPG">
            <a:extLst>
              <a:ext uri="{FF2B5EF4-FFF2-40B4-BE49-F238E27FC236}">
                <a16:creationId xmlns:a16="http://schemas.microsoft.com/office/drawing/2014/main" id="{E21883DA-B23D-41F8-B101-A35583FC8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71" y="2130804"/>
            <a:ext cx="4452603" cy="395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14D7A-A7B2-4D87-84AC-D3EABE63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51CF-7A86-46AC-ACAA-FFAB8683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356" y="624110"/>
            <a:ext cx="9806730" cy="651017"/>
          </a:xfrm>
        </p:spPr>
        <p:txBody>
          <a:bodyPr>
            <a:normAutofit fontScale="90%"/>
          </a:bodyPr>
          <a:lstStyle/>
          <a:p>
            <a:pPr>
              <a:defRPr/>
            </a:pPr>
            <a:r>
              <a:rPr lang="en-GB" sz="4000" b="1" dirty="0">
                <a:solidFill>
                  <a:schemeClr val="tx1"/>
                </a:solidFill>
              </a:rPr>
              <a:t>WHEN DO WE CERTIFY </a:t>
            </a:r>
            <a:r>
              <a:rPr lang="en-GB" sz="4800" b="1" dirty="0">
                <a:solidFill>
                  <a:schemeClr val="tx1"/>
                </a:solidFill>
              </a:rPr>
              <a:t>BSCs?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6F5A6CBB-EEA2-42C1-B23C-F418E8273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230454"/>
            <a:ext cx="4040188" cy="762000"/>
          </a:xfrm>
        </p:spPr>
        <p:txBody>
          <a:bodyPr/>
          <a:lstStyle/>
          <a:p>
            <a:endParaRPr lang="en-GB" altLang="en-US" sz="2800" dirty="0">
              <a:solidFill>
                <a:srgbClr val="00B050"/>
              </a:solidFill>
            </a:endParaRPr>
          </a:p>
          <a:p>
            <a:endParaRPr lang="en-GB" altLang="en-US" sz="2800" dirty="0">
              <a:solidFill>
                <a:srgbClr val="00B050"/>
              </a:solidFill>
            </a:endParaRPr>
          </a:p>
          <a:p>
            <a:endParaRPr lang="en-GB" altLang="en-US" sz="2800" dirty="0">
              <a:solidFill>
                <a:srgbClr val="00B050"/>
              </a:solidFill>
            </a:endParaRPr>
          </a:p>
          <a:p>
            <a:endParaRPr lang="en-GB" altLang="en-US" sz="2800" dirty="0">
              <a:solidFill>
                <a:srgbClr val="00B050"/>
              </a:solidFill>
            </a:endParaRPr>
          </a:p>
          <a:p>
            <a:endParaRPr lang="en-GB" altLang="en-US" sz="2800" dirty="0">
              <a:solidFill>
                <a:srgbClr val="00B050"/>
              </a:solidFill>
            </a:endParaRPr>
          </a:p>
          <a:p>
            <a:r>
              <a:rPr lang="en-GB" altLang="en-US" dirty="0">
                <a:solidFill>
                  <a:srgbClr val="FF0000"/>
                </a:solidFill>
              </a:rPr>
              <a:t>Consider the following</a:t>
            </a:r>
          </a:p>
        </p:txBody>
      </p:sp>
      <p:sp>
        <p:nvSpPr>
          <p:cNvPr id="7172" name="Content Placeholder 3">
            <a:extLst>
              <a:ext uri="{FF2B5EF4-FFF2-40B4-BE49-F238E27FC236}">
                <a16:creationId xmlns:a16="http://schemas.microsoft.com/office/drawing/2014/main" id="{1F1DF7F2-4B5F-4EFB-89A3-D682D2FF5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4"/>
            <a:ext cx="4114800" cy="4511151"/>
          </a:xfrm>
        </p:spPr>
        <p:txBody>
          <a:bodyPr>
            <a:noAutofit/>
          </a:bodyPr>
          <a:lstStyle/>
          <a:p>
            <a:r>
              <a:rPr lang="en-GB" altLang="en-US" sz="2400" b="1" dirty="0"/>
              <a:t>When installed for first use</a:t>
            </a:r>
          </a:p>
          <a:p>
            <a:endParaRPr lang="en-GB" altLang="en-US" sz="2400" b="1" dirty="0"/>
          </a:p>
          <a:p>
            <a:r>
              <a:rPr lang="en-GB" altLang="en-US" sz="2400" b="1" dirty="0"/>
              <a:t>Annually </a:t>
            </a:r>
          </a:p>
          <a:p>
            <a:endParaRPr lang="en-GB" altLang="en-US" sz="2400" b="1" dirty="0"/>
          </a:p>
          <a:p>
            <a:r>
              <a:rPr lang="en-GB" altLang="en-US" sz="2400" b="1" dirty="0"/>
              <a:t>When relocated</a:t>
            </a:r>
          </a:p>
          <a:p>
            <a:endParaRPr lang="en-GB" altLang="en-US" sz="2400" b="1" dirty="0"/>
          </a:p>
          <a:p>
            <a:r>
              <a:rPr lang="en-GB" altLang="en-US" sz="2400" b="1" dirty="0"/>
              <a:t>When major repairs are done/ change of HEPA filters, motor blowers etc</a:t>
            </a:r>
          </a:p>
        </p:txBody>
      </p:sp>
      <p:sp>
        <p:nvSpPr>
          <p:cNvPr id="7173" name="Text Placeholder 4">
            <a:extLst>
              <a:ext uri="{FF2B5EF4-FFF2-40B4-BE49-F238E27FC236}">
                <a16:creationId xmlns:a16="http://schemas.microsoft.com/office/drawing/2014/main" id="{0334EEBD-A766-4EAC-A1E0-50266680D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439" y="1412875"/>
            <a:ext cx="4041775" cy="762000"/>
          </a:xfrm>
        </p:spPr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Equipment used must be calibrated, they include</a:t>
            </a:r>
          </a:p>
        </p:txBody>
      </p:sp>
      <p:sp>
        <p:nvSpPr>
          <p:cNvPr id="7174" name="Content Placeholder 5">
            <a:extLst>
              <a:ext uri="{FF2B5EF4-FFF2-40B4-BE49-F238E27FC236}">
                <a16:creationId xmlns:a16="http://schemas.microsoft.com/office/drawing/2014/main" id="{BB3B89C9-B44C-43F5-BD06-86762ED8B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439" y="2174874"/>
            <a:ext cx="4105275" cy="4683125"/>
          </a:xfrm>
        </p:spPr>
        <p:txBody>
          <a:bodyPr>
            <a:noAutofit/>
          </a:bodyPr>
          <a:lstStyle/>
          <a:p>
            <a:r>
              <a:rPr lang="en-GB" altLang="en-US" sz="2400" b="1" dirty="0"/>
              <a:t>Thermal anemometer/hot wire</a:t>
            </a:r>
          </a:p>
          <a:p>
            <a:r>
              <a:rPr lang="en-GB" altLang="en-US" sz="2400" b="1" dirty="0"/>
              <a:t>Aerosol photometer</a:t>
            </a:r>
          </a:p>
          <a:p>
            <a:r>
              <a:rPr lang="en-GB" altLang="en-US" sz="2400" b="1" dirty="0"/>
              <a:t>Aerosol generator</a:t>
            </a:r>
          </a:p>
          <a:p>
            <a:r>
              <a:rPr lang="en-GB" altLang="en-US" sz="2400" b="1" dirty="0"/>
              <a:t>Air data meter/ Direct instrument measurement (DIM)</a:t>
            </a:r>
          </a:p>
          <a:p>
            <a:r>
              <a:rPr lang="en-GB" altLang="en-US" sz="2400" b="1" dirty="0"/>
              <a:t>Smoke  pattern testing equipment</a:t>
            </a:r>
          </a:p>
          <a:p>
            <a:r>
              <a:rPr lang="en-GB" altLang="en-US" sz="2400" b="1" dirty="0"/>
              <a:t>Particle counter( for isolators)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65666-D17A-4E55-82BD-D13E68A97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725" y="0"/>
            <a:ext cx="10582275" cy="1266825"/>
          </a:xfrm>
        </p:spPr>
        <p:txBody>
          <a:bodyPr>
            <a:normAutofit/>
          </a:bodyPr>
          <a:lstStyle/>
          <a:p>
            <a:r>
              <a:rPr lang="en-US" b="1" dirty="0"/>
              <a:t>Results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725" y="1143000"/>
            <a:ext cx="10582275" cy="5715000"/>
          </a:xfrm>
        </p:spPr>
        <p:txBody>
          <a:bodyPr/>
          <a:lstStyle/>
          <a:p>
            <a:r>
              <a:rPr lang="en-US" sz="2400" dirty="0"/>
              <a:t>Across the six counties  Nairobi, Kiambu, Siaya, </a:t>
            </a:r>
            <a:r>
              <a:rPr lang="en-US" sz="2400" dirty="0" err="1"/>
              <a:t>Homa</a:t>
            </a:r>
            <a:r>
              <a:rPr lang="en-US" sz="2400" dirty="0"/>
              <a:t>-bay, Migori and Bungoma (n=74)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8F753A4-A0FD-416D-BADC-749AC15C2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21064"/>
              </p:ext>
            </p:extLst>
          </p:nvPr>
        </p:nvGraphicFramePr>
        <p:xfrm>
          <a:off x="1711354" y="2094614"/>
          <a:ext cx="10225466" cy="4441676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3502983">
                  <a:extLst>
                    <a:ext uri="{9D8B030D-6E8A-4147-A177-3AD203B41FA5}">
                      <a16:colId xmlns:a16="http://schemas.microsoft.com/office/drawing/2014/main" val="3897339874"/>
                    </a:ext>
                  </a:extLst>
                </a:gridCol>
                <a:gridCol w="1078312">
                  <a:extLst>
                    <a:ext uri="{9D8B030D-6E8A-4147-A177-3AD203B41FA5}">
                      <a16:colId xmlns:a16="http://schemas.microsoft.com/office/drawing/2014/main" val="2305925991"/>
                    </a:ext>
                  </a:extLst>
                </a:gridCol>
                <a:gridCol w="856057">
                  <a:extLst>
                    <a:ext uri="{9D8B030D-6E8A-4147-A177-3AD203B41FA5}">
                      <a16:colId xmlns:a16="http://schemas.microsoft.com/office/drawing/2014/main" val="1161402608"/>
                    </a:ext>
                  </a:extLst>
                </a:gridCol>
                <a:gridCol w="4788114">
                  <a:extLst>
                    <a:ext uri="{9D8B030D-6E8A-4147-A177-3AD203B41FA5}">
                      <a16:colId xmlns:a16="http://schemas.microsoft.com/office/drawing/2014/main" val="3928180801"/>
                    </a:ext>
                  </a:extLst>
                </a:gridCol>
              </a:tblGrid>
              <a:tr h="630359">
                <a:tc>
                  <a:txBody>
                    <a:bodyPr/>
                    <a:lstStyle/>
                    <a:p>
                      <a:r>
                        <a:rPr lang="en-US" sz="2400" dirty="0"/>
                        <a:t>Element/tests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400" dirty="0"/>
                        <a:t>Outcome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281698"/>
                  </a:ext>
                </a:extLst>
              </a:tr>
              <a:tr h="6303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153205"/>
                  </a:ext>
                </a:extLst>
              </a:tr>
              <a:tr h="630359">
                <a:tc>
                  <a:txBody>
                    <a:bodyPr/>
                    <a:lstStyle/>
                    <a:p>
                      <a:r>
                        <a:rPr lang="en-US" sz="1800" dirty="0"/>
                        <a:t>Downflow velocity profile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supply HEPA filters recommended for failed units on this individual test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38040"/>
                  </a:ext>
                </a:extLst>
              </a:tr>
              <a:tr h="630359">
                <a:tc>
                  <a:txBody>
                    <a:bodyPr/>
                    <a:lstStyle/>
                    <a:p>
                      <a:r>
                        <a:rPr lang="en-US" dirty="0"/>
                        <a:t>Inflow velocity profile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exhaust HEPA filter recommended for failed units on this individual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5850"/>
                  </a:ext>
                </a:extLst>
              </a:tr>
              <a:tr h="630359">
                <a:tc>
                  <a:txBody>
                    <a:bodyPr/>
                    <a:lstStyle/>
                    <a:p>
                      <a:r>
                        <a:rPr lang="en-US" dirty="0"/>
                        <a:t>HEPA filters leak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Recommended replacement of HEPA filters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976045"/>
                  </a:ext>
                </a:extLst>
              </a:tr>
              <a:tr h="630359">
                <a:tc>
                  <a:txBody>
                    <a:bodyPr/>
                    <a:lstStyle/>
                    <a:p>
                      <a:r>
                        <a:rPr lang="en-US" dirty="0"/>
                        <a:t>Smoke pattern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One BSC dropped from usage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55291"/>
                  </a:ext>
                </a:extLst>
              </a:tr>
              <a:tr h="630359">
                <a:tc>
                  <a:txBody>
                    <a:bodyPr/>
                    <a:lstStyle/>
                    <a:p>
                      <a:r>
                        <a:rPr lang="en-US" dirty="0"/>
                        <a:t>Site Installation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 errors corrected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8071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6225-1350-4A3D-8B77-18E4FACF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49666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29F7-A196-4D83-84CD-785A10BC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906978"/>
          </a:xfrm>
        </p:spPr>
        <p:txBody>
          <a:bodyPr/>
          <a:lstStyle/>
          <a:p>
            <a:r>
              <a:rPr lang="en-US" b="1" dirty="0"/>
              <a:t>Results </a:t>
            </a:r>
            <a:r>
              <a:rPr lang="en-US" b="1" dirty="0" err="1"/>
              <a:t>cont</a:t>
            </a:r>
            <a:r>
              <a:rPr lang="en-US" b="1" dirty="0"/>
              <a:t>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5787E25-D5DD-4BC9-AC3B-D4D742F41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52931"/>
              </p:ext>
            </p:extLst>
          </p:nvPr>
        </p:nvGraphicFramePr>
        <p:xfrm>
          <a:off x="2307264" y="1988288"/>
          <a:ext cx="9622466" cy="468896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4811233">
                  <a:extLst>
                    <a:ext uri="{9D8B030D-6E8A-4147-A177-3AD203B41FA5}">
                      <a16:colId xmlns:a16="http://schemas.microsoft.com/office/drawing/2014/main" val="3388744130"/>
                    </a:ext>
                  </a:extLst>
                </a:gridCol>
                <a:gridCol w="4811233">
                  <a:extLst>
                    <a:ext uri="{9D8B030D-6E8A-4147-A177-3AD203B41FA5}">
                      <a16:colId xmlns:a16="http://schemas.microsoft.com/office/drawing/2014/main" val="2277380479"/>
                    </a:ext>
                  </a:extLst>
                </a:gridCol>
              </a:tblGrid>
              <a:tr h="937792">
                <a:tc>
                  <a:txBody>
                    <a:bodyPr/>
                    <a:lstStyle/>
                    <a:p>
                      <a:r>
                        <a:rPr lang="en-US" sz="2400" dirty="0"/>
                        <a:t>Other assessment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107233"/>
                  </a:ext>
                </a:extLst>
              </a:tr>
              <a:tr h="937792">
                <a:tc>
                  <a:txBody>
                    <a:bodyPr/>
                    <a:lstStyle/>
                    <a:p>
                      <a:r>
                        <a:rPr lang="en-US" dirty="0"/>
                        <a:t>BSC that failed certification and needed spare-parts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(20%)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256884"/>
                  </a:ext>
                </a:extLst>
              </a:tr>
              <a:tr h="937792">
                <a:tc>
                  <a:txBody>
                    <a:bodyPr/>
                    <a:lstStyle/>
                    <a:p>
                      <a:r>
                        <a:rPr lang="en-US" dirty="0"/>
                        <a:t>BSCs that passed after adjustment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 (78%)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406610"/>
                  </a:ext>
                </a:extLst>
              </a:tr>
              <a:tr h="937792">
                <a:tc>
                  <a:txBody>
                    <a:bodyPr/>
                    <a:lstStyle/>
                    <a:p>
                      <a:r>
                        <a:rPr lang="en-US" dirty="0"/>
                        <a:t>BSCs found with user 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(4%)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764441"/>
                  </a:ext>
                </a:extLst>
              </a:tr>
              <a:tr h="937792">
                <a:tc>
                  <a:txBody>
                    <a:bodyPr/>
                    <a:lstStyle/>
                    <a:p>
                      <a:r>
                        <a:rPr lang="en-US" dirty="0"/>
                        <a:t>BSC dropped (beyond repair)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(1%)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4600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49324-C83C-4FDA-83F7-1BE522D46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57983"/>
      </p:ext>
    </p:extLst>
  </p:cSld>
  <p:clrMapOvr>
    <a:masterClrMapping/>
  </p:clrMapOvr>
</p:sld>
</file>

<file path=ppt/theme/theme1.xml><?xml version="1.0" encoding="utf-8"?>
<a:theme xmlns:a="http://purl.oclc.org/ooxml/drawingml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%"/>
            <a:lumMod val="104%"/>
          </a:schemeClr>
        </a:solidFill>
        <a:gradFill rotWithShape="1">
          <a:gsLst>
            <a:gs pos="0%">
              <a:schemeClr val="phClr">
                <a:tint val="96%"/>
                <a:lumMod val="104%"/>
              </a:schemeClr>
            </a:gs>
            <a:gs pos="100%">
              <a:schemeClr val="phClr">
                <a:shade val="98%"/>
                <a:lumMod val="94%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%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%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%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90%"/>
                <a:lumMod val="120%"/>
              </a:schemeClr>
            </a:gs>
            <a:gs pos="100%">
              <a:schemeClr val="phClr">
                <a:shade val="98%"/>
                <a:satMod val="120%"/>
                <a:lumMod val="98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tint val="90%"/>
                <a:satMod val="92%"/>
                <a:lumMod val="120%"/>
              </a:schemeClr>
            </a:gs>
            <a:gs pos="100%">
              <a:schemeClr val="phClr">
                <a:shade val="98%"/>
                <a:satMod val="120%"/>
                <a:lumMod val="98%"/>
              </a:schemeClr>
            </a:gs>
          </a:gsLst>
          <a:path path="circle">
            <a:fillToRect l="50%" t="50%" r="100%" b="100%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purl.oclc.org/ooxml/drawingml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>Wisp</Template>
  <TotalTime>458</TotalTime>
  <Words>626</Words>
  <Application>Microsoft Office PowerPoint</Application>
  <PresentationFormat>Widescreen</PresentationFormat>
  <Paragraphs>128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Myriad Pro</vt:lpstr>
      <vt:lpstr>Wingdings 3</vt:lpstr>
      <vt:lpstr>ヒラギノ角ゴ Pro W3</vt:lpstr>
      <vt:lpstr>Wisp</vt:lpstr>
      <vt:lpstr>Assessment of Biosafety Cabinetry in Kenya    </vt:lpstr>
      <vt:lpstr>Introduction </vt:lpstr>
      <vt:lpstr>Classification of BSCs </vt:lpstr>
      <vt:lpstr>PowerPoint Presentation</vt:lpstr>
      <vt:lpstr>Method </vt:lpstr>
      <vt:lpstr>BSC CERTIFICATION</vt:lpstr>
      <vt:lpstr>WHEN DO WE CERTIFY BSCs?</vt:lpstr>
      <vt:lpstr>Results </vt:lpstr>
      <vt:lpstr>Results cont…</vt:lpstr>
      <vt:lpstr>Incorrectly installed ductwork, corrected </vt:lpstr>
      <vt:lpstr>Conclusion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Biosafety Cabinets in Kenya</dc:title>
  <dc:creator>Sarah Maru</dc:creator>
  <cp:lastModifiedBy>George Omondi</cp:lastModifiedBy>
  <cp:revision>54</cp:revision>
  <dcterms:created xsi:type="dcterms:W3CDTF">2022-03-20T08:26:44Z</dcterms:created>
  <dcterms:modified xsi:type="dcterms:W3CDTF">2022-03-24T06:25:43Z</dcterms:modified>
</cp:coreProperties>
</file>