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handoutMasterIdLst>
    <p:handoutMasterId r:id="rId23"/>
  </p:handoutMasterIdLst>
  <p:sldIdLst>
    <p:sldId id="256" r:id="rId2"/>
    <p:sldId id="529" r:id="rId3"/>
    <p:sldId id="477" r:id="rId4"/>
    <p:sldId id="478" r:id="rId5"/>
    <p:sldId id="535" r:id="rId6"/>
    <p:sldId id="538" r:id="rId7"/>
    <p:sldId id="533" r:id="rId8"/>
    <p:sldId id="514" r:id="rId9"/>
    <p:sldId id="531" r:id="rId10"/>
    <p:sldId id="524" r:id="rId11"/>
    <p:sldId id="534" r:id="rId12"/>
    <p:sldId id="532" r:id="rId13"/>
    <p:sldId id="474" r:id="rId14"/>
    <p:sldId id="545" r:id="rId15"/>
    <p:sldId id="456" r:id="rId16"/>
    <p:sldId id="540" r:id="rId17"/>
    <p:sldId id="465" r:id="rId18"/>
    <p:sldId id="541" r:id="rId19"/>
    <p:sldId id="489" r:id="rId20"/>
    <p:sldId id="546" r:id="rId21"/>
  </p:sldIdLst>
  <p:sldSz cx="9144000" cy="6858000" type="screen4x3"/>
  <p:notesSz cx="6797675" cy="9928225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anna.Gray" initials="J" lastIdx="12" clrIdx="0"/>
  <p:cmAuthor id="1" name="Leah" initials="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4675" autoAdjust="0"/>
  </p:normalViewPr>
  <p:slideViewPr>
    <p:cSldViewPr>
      <p:cViewPr>
        <p:scale>
          <a:sx n="60" d="100"/>
          <a:sy n="60" d="100"/>
        </p:scale>
        <p:origin x="-70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0CF6F-1627-4FBB-B6E1-CCFFA5D73583}" type="datetimeFigureOut">
              <a:rPr lang="en-AU" smtClean="0"/>
              <a:pPr/>
              <a:t>28/11/2018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1B3B7-B38E-48A0-94C9-CE914113A17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3632319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B634E-75A0-408E-A51B-3AD261D4316B}" type="datetimeFigureOut">
              <a:rPr lang="en-AU" smtClean="0"/>
              <a:pPr/>
              <a:t>28/11/2018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9433C-D189-4707-902D-629CFF35531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01018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9433C-D189-4707-902D-629CFF35531F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214274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Biorisk</a:t>
            </a:r>
            <a:r>
              <a:rPr lang="en-CA" sz="1600" baseline="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Management Association of Kenya</a:t>
            </a:r>
            <a:endParaRPr lang="en-CA" sz="16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0DFB2F3-4B9F-4FED-8F05-CBE01FABDC1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6200000">
            <a:off x="571986" y="5863579"/>
            <a:ext cx="727219" cy="10801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2999"/>
            <a:ext cx="8860632" cy="4724401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DFB2F3-4B9F-4FED-8F05-CBE01FABDC1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634082"/>
          </a:xfrm>
        </p:spPr>
        <p:txBody>
          <a:bodyPr rtlCol="0">
            <a:noAutofit/>
          </a:bodyPr>
          <a:lstStyle>
            <a:lvl1pPr>
              <a:defRPr sz="400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Biorisk</a:t>
            </a:r>
            <a:r>
              <a:rPr lang="en-CA" sz="1600" baseline="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Management Association of Kenya</a:t>
            </a:r>
            <a:endParaRPr lang="en-CA" sz="16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DFB2F3-4B9F-4FED-8F05-CBE01FABDC17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DFB2F3-4B9F-4FED-8F05-CBE01FABDC17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496944" cy="4608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B2F3-4B9F-4FED-8F05-CBE01FABDC1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275488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www.bmak.or.ke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1596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228600" y="1219199"/>
            <a:ext cx="8686800" cy="4677839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Biorisk</a:t>
            </a:r>
            <a:r>
              <a:rPr lang="en-CA" sz="1600" b="1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Management Association of Kenya </a:t>
            </a:r>
          </a:p>
          <a:p>
            <a:pPr algn="ctr"/>
            <a:r>
              <a:rPr lang="en-CA" sz="1600" b="1" baseline="0" dirty="0" smtClean="0">
                <a:solidFill>
                  <a:schemeClr val="tx1"/>
                </a:solidFill>
                <a:latin typeface="Arial Narrow" panose="020B0606020202030204" pitchFamily="34" charset="0"/>
                <a:hlinkClick r:id="rId7"/>
              </a:rPr>
              <a:t>www.bmak.or.ke</a:t>
            </a:r>
            <a:r>
              <a:rPr lang="en-CA" sz="1600" b="1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en-CA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534400" y="6267302"/>
            <a:ext cx="478632" cy="34969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600" b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extLst/>
          </a:lstStyle>
          <a:p>
            <a:fld id="{70DFB2F3-4B9F-4FED-8F05-CBE01FABDC1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633" t="8202" r="17325" b="9774"/>
          <a:stretch/>
        </p:blipFill>
        <p:spPr>
          <a:xfrm rot="16200000">
            <a:off x="252652" y="5902088"/>
            <a:ext cx="727219" cy="10801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5" r:id="rId3"/>
    <p:sldLayoutId id="2147483727" r:id="rId4"/>
    <p:sldLayoutId id="2147483732" r:id="rId5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>
          <a:solidFill>
            <a:srgbClr val="002060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Arial Narrow" panose="020B0606020202030204" pitchFamily="34" charset="0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Ø"/>
        <a:defRPr kumimoji="0" sz="27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SzPct val="50000"/>
        <a:buFont typeface="Wingdings" panose="05000000000000000000" pitchFamily="2" charset="2"/>
        <a:buChar char="q"/>
        <a:defRPr kumimoji="0" sz="23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" panose="05000000000000000000" pitchFamily="2" charset="2"/>
        <a:buChar char="§"/>
        <a:defRPr kumimoji="0" sz="21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" panose="05000000000000000000" pitchFamily="2" charset="2"/>
        <a:buChar char="§"/>
        <a:defRPr kumimoji="0" sz="19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" panose="05000000000000000000" pitchFamily="2" charset="2"/>
        <a:buChar char="§"/>
        <a:defRPr kumimoji="0"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18536" y="4267200"/>
            <a:ext cx="5943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 Narrow" panose="020B0606020202030204" pitchFamily="34" charset="0"/>
              </a:rPr>
              <a:t>Patrick </a:t>
            </a:r>
            <a:r>
              <a:rPr lang="en-US" sz="2200" b="1" dirty="0" smtClean="0">
                <a:latin typeface="Arial Narrow" panose="020B0606020202030204" pitchFamily="34" charset="0"/>
              </a:rPr>
              <a:t>Okanya</a:t>
            </a:r>
            <a:endParaRPr lang="en-US" sz="2200" b="1" dirty="0" smtClean="0">
              <a:latin typeface="Arial Narrow" panose="020B0606020202030204" pitchFamily="34" charset="0"/>
            </a:endParaRPr>
          </a:p>
          <a:p>
            <a:pPr algn="ctr"/>
            <a:endParaRPr lang="en-US" b="1" dirty="0" smtClean="0">
              <a:latin typeface="Arial Narrow" panose="020B0606020202030204" pitchFamily="34" charset="0"/>
            </a:endParaRPr>
          </a:p>
          <a:p>
            <a:pPr algn="ctr"/>
            <a:r>
              <a:rPr lang="en-US" b="1" dirty="0" smtClean="0">
                <a:latin typeface="Arial Narrow" panose="020B0606020202030204" pitchFamily="34" charset="0"/>
              </a:rPr>
              <a:t>Secretary General, Biorisk Management Association of Kenya (BMAK)</a:t>
            </a:r>
          </a:p>
          <a:p>
            <a:pPr algn="ctr"/>
            <a:r>
              <a:rPr lang="en-US" b="1" dirty="0" smtClean="0">
                <a:latin typeface="Arial Narrow" panose="020B0606020202030204" pitchFamily="34" charset="0"/>
              </a:rPr>
              <a:t>Lecturer, The Technical University of Kenya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128" y="476071"/>
            <a:ext cx="8113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b="1" dirty="0" smtClean="0">
                <a:latin typeface="Book Antiqua" pitchFamily="18" charset="0"/>
              </a:rPr>
              <a:t>7</a:t>
            </a:r>
            <a:r>
              <a:rPr lang="en-US" b="1" baseline="30000" dirty="0" smtClean="0">
                <a:latin typeface="Book Antiqua" pitchFamily="18" charset="0"/>
              </a:rPr>
              <a:t>th</a:t>
            </a:r>
            <a:r>
              <a:rPr lang="en-US" dirty="0" smtClean="0">
                <a:latin typeface="Book Antiqua" pitchFamily="18" charset="0"/>
              </a:rPr>
              <a:t> </a:t>
            </a:r>
            <a:r>
              <a:rPr lang="en-US" b="1" dirty="0" smtClean="0">
                <a:latin typeface="Book Antiqua" pitchFamily="18" charset="0"/>
              </a:rPr>
              <a:t>INFECTION PREVENTION AND CONTROL SCIENTIFIC CONFERENCE</a:t>
            </a:r>
            <a:endParaRPr lang="en-US" b="1" dirty="0" smtClean="0">
              <a:latin typeface="Book Antiqua" pitchFamily="18" charset="0"/>
            </a:endParaRPr>
          </a:p>
          <a:p>
            <a:pPr algn="ctr"/>
            <a:r>
              <a:rPr lang="en-US" b="1" dirty="0" smtClean="0">
                <a:latin typeface="Book Antiqua" pitchFamily="18" charset="0"/>
              </a:rPr>
              <a:t>27</a:t>
            </a:r>
            <a:r>
              <a:rPr lang="en-US" b="1" baseline="30000" dirty="0" smtClean="0">
                <a:latin typeface="Book Antiqua" pitchFamily="18" charset="0"/>
              </a:rPr>
              <a:t>TH</a:t>
            </a:r>
            <a:r>
              <a:rPr lang="en-US" b="1" dirty="0" smtClean="0">
                <a:latin typeface="Book Antiqua" pitchFamily="18" charset="0"/>
              </a:rPr>
              <a:t> </a:t>
            </a:r>
            <a:r>
              <a:rPr lang="en-US" b="1" dirty="0" smtClean="0">
                <a:latin typeface="Book Antiqua" pitchFamily="18" charset="0"/>
              </a:rPr>
              <a:t>– </a:t>
            </a:r>
            <a:r>
              <a:rPr lang="en-US" b="1" dirty="0" smtClean="0">
                <a:latin typeface="Book Antiqua" pitchFamily="18" charset="0"/>
              </a:rPr>
              <a:t>30</a:t>
            </a:r>
            <a:r>
              <a:rPr lang="en-US" b="1" baseline="30000" dirty="0" smtClean="0">
                <a:latin typeface="Book Antiqua" pitchFamily="18" charset="0"/>
              </a:rPr>
              <a:t>TH</a:t>
            </a:r>
            <a:r>
              <a:rPr lang="en-US" b="1" dirty="0" smtClean="0">
                <a:latin typeface="Book Antiqua" pitchFamily="18" charset="0"/>
              </a:rPr>
              <a:t> NOVEMBER 2018</a:t>
            </a:r>
            <a:endParaRPr lang="en-US" b="1" dirty="0" smtClean="0">
              <a:latin typeface="Book Antiqua" pitchFamily="18" charset="0"/>
            </a:endParaRPr>
          </a:p>
          <a:p>
            <a:pPr algn="ctr"/>
            <a:r>
              <a:rPr lang="en-US" b="1" dirty="0" smtClean="0">
                <a:latin typeface="Book Antiqua" pitchFamily="18" charset="0"/>
              </a:rPr>
              <a:t>GREEN HILLS HOTEL, NYERI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057401"/>
            <a:ext cx="8113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  <a:latin typeface="Arial Narrow" pitchFamily="34" charset="0"/>
              </a:rPr>
              <a:t>Strengthening Biosafety and Biosecurity Awareness in </a:t>
            </a:r>
            <a:r>
              <a:rPr lang="en-US" sz="3000" b="1" dirty="0" smtClean="0">
                <a:solidFill>
                  <a:srgbClr val="0070C0"/>
                </a:solidFill>
                <a:latin typeface="Arial Narrow" pitchFamily="34" charset="0"/>
              </a:rPr>
              <a:t>Kenya and Beyond</a:t>
            </a:r>
            <a:endParaRPr lang="en-US" sz="30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" y="0"/>
            <a:ext cx="666750" cy="1200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2" descr="slide Header.jpg"/>
          <p:cNvPicPr>
            <a:picLocks noChangeAspect="1" noChangeArrowheads="1"/>
          </p:cNvPicPr>
          <p:nvPr/>
        </p:nvPicPr>
        <p:blipFill>
          <a:blip r:embed="rId5"/>
          <a:srcRect r="71130"/>
          <a:stretch>
            <a:fillRect/>
          </a:stretch>
        </p:blipFill>
        <p:spPr bwMode="auto">
          <a:xfrm>
            <a:off x="7562850" y="5895975"/>
            <a:ext cx="15811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773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5943600" cy="4953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Recipient of funds from the </a:t>
            </a:r>
            <a:r>
              <a:rPr lang="en-US" dirty="0" smtClean="0">
                <a:solidFill>
                  <a:srgbClr val="0070C0"/>
                </a:solidFill>
              </a:rPr>
              <a:t>Global Affairs Canada - </a:t>
            </a:r>
            <a:r>
              <a:rPr lang="en-US" sz="2600" dirty="0" smtClean="0">
                <a:solidFill>
                  <a:srgbClr val="0070C0"/>
                </a:solidFill>
              </a:rPr>
              <a:t>2017/2018</a:t>
            </a:r>
            <a:r>
              <a:rPr lang="en-US" dirty="0" smtClean="0">
                <a:solidFill>
                  <a:srgbClr val="0070C0"/>
                </a:solidFill>
              </a:rPr>
              <a:t> through IFBA 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sz="2600" dirty="0" smtClean="0"/>
              <a:t>Developed  a </a:t>
            </a:r>
            <a:r>
              <a:rPr lang="en-US" sz="2600" dirty="0" smtClean="0">
                <a:solidFill>
                  <a:srgbClr val="0070C0"/>
                </a:solidFill>
              </a:rPr>
              <a:t>biosafety and biosecurity  strategic plan</a:t>
            </a:r>
            <a:endParaRPr lang="en-US" sz="2600" dirty="0" smtClean="0"/>
          </a:p>
          <a:p>
            <a:pPr lvl="1"/>
            <a:endParaRPr lang="en-US" sz="2600" dirty="0" smtClean="0"/>
          </a:p>
          <a:p>
            <a:pPr lvl="1"/>
            <a:r>
              <a:rPr lang="en-US" sz="2600" dirty="0" smtClean="0"/>
              <a:t> Coordinated trainings for IFBA exam certifications in Biorisk management and Biosecurity – </a:t>
            </a:r>
            <a:r>
              <a:rPr lang="en-US" sz="2600" dirty="0" smtClean="0">
                <a:solidFill>
                  <a:srgbClr val="0070C0"/>
                </a:solidFill>
              </a:rPr>
              <a:t>54 participants </a:t>
            </a:r>
          </a:p>
          <a:p>
            <a:pPr lvl="1"/>
            <a:endParaRPr lang="en-US" sz="2600" dirty="0" smtClean="0">
              <a:solidFill>
                <a:srgbClr val="0070C0"/>
              </a:solidFill>
            </a:endParaRPr>
          </a:p>
          <a:p>
            <a:pPr lvl="1">
              <a:buNone/>
            </a:pPr>
            <a:r>
              <a:rPr lang="en-US" sz="2600" dirty="0" smtClean="0">
                <a:solidFill>
                  <a:srgbClr val="0070C0"/>
                </a:solidFill>
              </a:rPr>
              <a:t>	 Participating countries – </a:t>
            </a:r>
            <a:r>
              <a:rPr lang="en-US" sz="2600" dirty="0" smtClean="0"/>
              <a:t>Kenya, Uganda, Tanzania, South Sudan, Rwanda, Ethiopia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/>
              </a:rPr>
              <a:t>BMAK’s Achievement - Continued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2840" t="19956" r="13324"/>
          <a:stretch>
            <a:fillRect/>
          </a:stretch>
        </p:blipFill>
        <p:spPr bwMode="auto">
          <a:xfrm>
            <a:off x="5860915" y="1828800"/>
            <a:ext cx="328308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6200" y="508918"/>
            <a:ext cx="8763000" cy="634082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3200" dirty="0" smtClean="0">
                <a:solidFill>
                  <a:srgbClr val="0070C0"/>
                </a:solidFill>
                <a:effectLst/>
              </a:rPr>
              <a:t>Stakeholders meeting for Sustainable Biosafety and Biosecurity in East Africa Region- Safari Park Hotel, Jan 2018</a:t>
            </a:r>
            <a:endParaRPr lang="en-US" sz="3200" dirty="0">
              <a:solidFill>
                <a:srgbClr val="0070C0"/>
              </a:solidFill>
              <a:effectLst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/>
          <a:srcRect r="3338" b="15131"/>
          <a:stretch>
            <a:fillRect/>
          </a:stretch>
        </p:blipFill>
        <p:spPr bwMode="auto">
          <a:xfrm>
            <a:off x="381000" y="1752600"/>
            <a:ext cx="574277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00800" y="1595021"/>
            <a:ext cx="2743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BMAK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BBAU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MOH</a:t>
            </a:r>
            <a:endParaRPr lang="en-US" sz="2800" dirty="0" smtClean="0"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IFBA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CDC K &amp; </a:t>
            </a:r>
            <a:r>
              <a:rPr lang="en-US" sz="2800" dirty="0" smtClean="0">
                <a:latin typeface="Arial Narrow" pitchFamily="34" charset="0"/>
              </a:rPr>
              <a:t>Uganda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DTRA</a:t>
            </a:r>
            <a:endParaRPr lang="en-US" sz="2800" dirty="0" smtClean="0"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Representatives from African Union, South Sudan and Rwanda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70C0"/>
                </a:solidFill>
              </a:rPr>
              <a:t>Regional Participants in a Biorisk Workshop </a:t>
            </a:r>
            <a:r>
              <a:rPr lang="en-US" sz="3200" dirty="0" smtClean="0">
                <a:solidFill>
                  <a:srgbClr val="0070C0"/>
                </a:solidFill>
              </a:rPr>
              <a:t>Feb </a:t>
            </a:r>
            <a:r>
              <a:rPr lang="en-US" sz="3200" dirty="0" smtClean="0">
                <a:solidFill>
                  <a:srgbClr val="0070C0"/>
                </a:solidFill>
              </a:rPr>
              <a:t>2018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E:\Dropbox\BMAK\GPP\BMAK BBAU MEETING PHOTOS\BMAK photos Feb  2018\20180226_111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646" y="1143000"/>
            <a:ext cx="8379353" cy="4713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1249362"/>
          </a:xfrm>
        </p:spPr>
        <p:txBody>
          <a:bodyPr/>
          <a:lstStyle/>
          <a:p>
            <a:r>
              <a:rPr lang="en-US" sz="3200" dirty="0" smtClean="0">
                <a:solidFill>
                  <a:srgbClr val="0070C0"/>
                </a:solidFill>
                <a:effectLst/>
              </a:rPr>
              <a:t>EA Regional </a:t>
            </a:r>
            <a:r>
              <a:rPr lang="en-US" sz="3200" dirty="0">
                <a:solidFill>
                  <a:srgbClr val="0070C0"/>
                </a:solidFill>
                <a:effectLst/>
              </a:rPr>
              <a:t>Workshop and IFBA Competence </a:t>
            </a:r>
            <a:r>
              <a:rPr lang="en-US" sz="3200" dirty="0" smtClean="0">
                <a:solidFill>
                  <a:srgbClr val="0070C0"/>
                </a:solidFill>
                <a:effectLst/>
              </a:rPr>
              <a:t>Exams USIU- Africa, 28</a:t>
            </a:r>
            <a:r>
              <a:rPr lang="en-US" sz="3200" baseline="30000" dirty="0" smtClean="0">
                <a:solidFill>
                  <a:srgbClr val="0070C0"/>
                </a:solidFill>
                <a:effectLst/>
              </a:rPr>
              <a:t>th</a:t>
            </a:r>
            <a:r>
              <a:rPr lang="en-US" sz="3200" dirty="0" smtClean="0">
                <a:solidFill>
                  <a:srgbClr val="0070C0"/>
                </a:solidFill>
                <a:effectLst/>
              </a:rPr>
              <a:t> Feb 2018</a:t>
            </a:r>
            <a:endParaRPr lang="en-US" sz="3200" dirty="0">
              <a:solidFill>
                <a:srgbClr val="0070C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14600"/>
            <a:ext cx="6160757" cy="3248922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647" y="1447800"/>
            <a:ext cx="785706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158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487362"/>
          </a:xfrm>
        </p:spPr>
        <p:txBody>
          <a:bodyPr/>
          <a:lstStyle/>
          <a:p>
            <a:r>
              <a:rPr lang="en-US" sz="3200" dirty="0" smtClean="0"/>
              <a:t>BMAK – June  2018 Monthly Profile on  IFBA Website</a:t>
            </a:r>
            <a:endParaRPr lang="en-US" sz="32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3442"/>
            <a:ext cx="7946127" cy="518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BMAK AT IFBLS  </a:t>
            </a:r>
            <a:r>
              <a:rPr lang="en-US" sz="3200" dirty="0" smtClean="0">
                <a:solidFill>
                  <a:srgbClr val="0070C0"/>
                </a:solidFill>
              </a:rPr>
              <a:t>33</a:t>
            </a:r>
            <a:r>
              <a:rPr lang="en-US" sz="3200" baseline="30000" dirty="0" smtClean="0">
                <a:solidFill>
                  <a:srgbClr val="0070C0"/>
                </a:solidFill>
              </a:rPr>
              <a:t>rd</a:t>
            </a:r>
            <a:r>
              <a:rPr lang="en-US" sz="3200" dirty="0" smtClean="0">
                <a:solidFill>
                  <a:srgbClr val="0070C0"/>
                </a:solidFill>
              </a:rPr>
              <a:t> World Congress -22-26</a:t>
            </a:r>
            <a:r>
              <a:rPr lang="en-US" sz="3200" baseline="30000" dirty="0" smtClean="0">
                <a:solidFill>
                  <a:srgbClr val="0070C0"/>
                </a:solidFill>
              </a:rPr>
              <a:t>th</a:t>
            </a:r>
            <a:r>
              <a:rPr lang="en-US" sz="3200" dirty="0" smtClean="0">
                <a:solidFill>
                  <a:srgbClr val="0070C0"/>
                </a:solidFill>
              </a:rPr>
              <a:t> Sept 2018</a:t>
            </a:r>
            <a:endParaRPr lang="en-US" sz="3200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0" y="1143001"/>
            <a:ext cx="5410200" cy="4495799"/>
            <a:chOff x="1295400" y="990600"/>
            <a:chExt cx="6324600" cy="4553128"/>
          </a:xfrm>
        </p:grpSpPr>
        <p:pic>
          <p:nvPicPr>
            <p:cNvPr id="6" name="Picture 5" descr="Image result for ifbls florence 2018"/>
            <p:cNvPicPr/>
            <p:nvPr/>
          </p:nvPicPr>
          <p:blipFill>
            <a:blip r:embed="rId2"/>
            <a:srcRect b="32308"/>
            <a:stretch>
              <a:fillRect/>
            </a:stretch>
          </p:blipFill>
          <p:spPr bwMode="auto">
            <a:xfrm>
              <a:off x="1295400" y="990600"/>
              <a:ext cx="6324600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295400" y="4343399"/>
              <a:ext cx="57912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Arial Black" pitchFamily="34" charset="0"/>
                </a:rPr>
                <a:t>IFBLS    2018</a:t>
              </a:r>
            </a:p>
            <a:p>
              <a:r>
                <a:rPr lang="en-US" sz="3600" b="1" dirty="0" smtClean="0">
                  <a:latin typeface="Arial Black" pitchFamily="34" charset="0"/>
                </a:rPr>
                <a:t>FLORENCE ITALY</a:t>
              </a:r>
              <a:endParaRPr lang="en-US" sz="3600" b="1" dirty="0">
                <a:latin typeface="Arial Black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324600" y="1783140"/>
            <a:ext cx="27432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Strengthening Global Biosafety Session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47799"/>
            <a:ext cx="8860632" cy="4724401"/>
          </a:xfrm>
        </p:spPr>
        <p:txBody>
          <a:bodyPr/>
          <a:lstStyle/>
          <a:p>
            <a:pPr marL="624078" indent="-514350">
              <a:buClrTx/>
              <a:buFont typeface="+mj-lt"/>
              <a:buAutoNum type="arabicPeriod"/>
            </a:pPr>
            <a:r>
              <a:rPr lang="en-GB" dirty="0" smtClean="0"/>
              <a:t>Professional Certification (PC) in “ Biorisk Management”</a:t>
            </a:r>
          </a:p>
          <a:p>
            <a:pPr marL="624078" indent="-514350">
              <a:buClrTx/>
              <a:buFont typeface="+mj-lt"/>
              <a:buAutoNum type="arabicPeriod"/>
            </a:pPr>
            <a:endParaRPr lang="en-GB" dirty="0" smtClean="0"/>
          </a:p>
          <a:p>
            <a:pPr marL="624078" indent="-514350">
              <a:buClrTx/>
              <a:buFont typeface="+mj-lt"/>
              <a:buAutoNum type="arabicPeriod"/>
            </a:pPr>
            <a:r>
              <a:rPr lang="en-GB" dirty="0" smtClean="0"/>
              <a:t>Professional Certification (PC) in </a:t>
            </a:r>
            <a:r>
              <a:rPr lang="en-GB" i="1" dirty="0" smtClean="0"/>
              <a:t>“Biosecurity”</a:t>
            </a:r>
          </a:p>
          <a:p>
            <a:pPr marL="624078" indent="-514350">
              <a:buClrTx/>
              <a:buFont typeface="+mj-lt"/>
              <a:buAutoNum type="arabicPeriod"/>
            </a:pPr>
            <a:endParaRPr lang="en-GB" i="1" dirty="0" smtClean="0"/>
          </a:p>
          <a:p>
            <a:pPr marL="624078" indent="-514350">
              <a:buClrTx/>
              <a:buFont typeface="+mj-lt"/>
              <a:buAutoNum type="arabicPeriod"/>
            </a:pPr>
            <a:r>
              <a:rPr lang="en-US" dirty="0" smtClean="0"/>
              <a:t>Professional Certification (PC) in “</a:t>
            </a:r>
            <a:r>
              <a:rPr lang="en-US" i="1" dirty="0" err="1" smtClean="0"/>
              <a:t>Biocontainment</a:t>
            </a:r>
            <a:r>
              <a:rPr lang="en-US" i="1" dirty="0" smtClean="0"/>
              <a:t> Facility Design, Operations &amp; Maintenance”</a:t>
            </a:r>
          </a:p>
          <a:p>
            <a:pPr marL="624078" indent="-514350">
              <a:buClrTx/>
              <a:buFont typeface="+mj-lt"/>
              <a:buAutoNum type="arabicPeriod"/>
            </a:pPr>
            <a:endParaRPr lang="en-US" i="1" dirty="0" smtClean="0"/>
          </a:p>
          <a:p>
            <a:pPr marL="624078" indent="-514350">
              <a:buClrTx/>
              <a:buFont typeface="+mj-lt"/>
              <a:buAutoNum type="arabicPeriod"/>
            </a:pPr>
            <a:r>
              <a:rPr lang="en-US" dirty="0" smtClean="0"/>
              <a:t>Professional Certification (PC) in </a:t>
            </a:r>
            <a:r>
              <a:rPr lang="en-US" i="1" dirty="0" smtClean="0"/>
              <a:t>“Biosafety Cabinet Selection, Installation &amp; Safe Use”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B2F3-4B9F-4FED-8F05-CBE01FABDC17}" type="slidenum">
              <a:rPr lang="en-AU" smtClean="0"/>
              <a:pPr/>
              <a:t>16</a:t>
            </a:fld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634082"/>
          </a:xfrm>
        </p:spPr>
        <p:txBody>
          <a:bodyPr/>
          <a:lstStyle/>
          <a:p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Professional IFBA Exams  Co-</a:t>
            </a:r>
            <a:r>
              <a:rPr lang="en-US" sz="3200" dirty="0" err="1" smtClean="0">
                <a:solidFill>
                  <a:srgbClr val="0070C0"/>
                </a:solidFill>
              </a:rPr>
              <a:t>ordinated</a:t>
            </a:r>
            <a:r>
              <a:rPr lang="en-US" sz="3200" dirty="0" smtClean="0">
                <a:solidFill>
                  <a:srgbClr val="0070C0"/>
                </a:solidFill>
              </a:rPr>
              <a:t>  by BMAK 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80728"/>
            <a:ext cx="8860632" cy="50265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Increase biosafety and biosecurity awareness through trainings and workshops  to both private and public sectors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Advocate for the legislation of biosafety and biosecurity bill</a:t>
            </a:r>
          </a:p>
          <a:p>
            <a:endParaRPr lang="en-US" dirty="0" smtClean="0"/>
          </a:p>
          <a:p>
            <a:r>
              <a:rPr lang="en-US" dirty="0" smtClean="0"/>
              <a:t>Continuous  discussion of </a:t>
            </a:r>
            <a:r>
              <a:rPr lang="en-US" dirty="0" smtClean="0"/>
              <a:t>biorisk issues </a:t>
            </a:r>
            <a:r>
              <a:rPr lang="en-US" dirty="0" smtClean="0"/>
              <a:t>with all the key stakeholders – </a:t>
            </a:r>
            <a:r>
              <a:rPr lang="en-US" dirty="0" smtClean="0"/>
              <a:t>multi-sectoral collaboration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/>
              </a:rPr>
              <a:t>Way Forward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91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to professionals from public health, veterinary, agriculture, academia, emergency response agencies, pharmaceutical/biotech industries and government stakeholders involved in policy making</a:t>
            </a:r>
          </a:p>
          <a:p>
            <a:endParaRPr lang="en-US" dirty="0" smtClean="0"/>
          </a:p>
          <a:p>
            <a:r>
              <a:rPr lang="en-US" dirty="0" smtClean="0"/>
              <a:t>Individual annual subscription fee is </a:t>
            </a:r>
            <a:r>
              <a:rPr lang="en-US" dirty="0" err="1" smtClean="0">
                <a:solidFill>
                  <a:srgbClr val="0070C0"/>
                </a:solidFill>
              </a:rPr>
              <a:t>Ksh</a:t>
            </a:r>
            <a:r>
              <a:rPr lang="en-US" dirty="0" smtClean="0">
                <a:solidFill>
                  <a:srgbClr val="0070C0"/>
                </a:solidFill>
              </a:rPr>
              <a:t>. 5000/- </a:t>
            </a:r>
            <a:r>
              <a:rPr lang="en-US" dirty="0" smtClean="0"/>
              <a:t>and </a:t>
            </a:r>
            <a:r>
              <a:rPr lang="en-US" dirty="0" err="1" smtClean="0"/>
              <a:t>Kshs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0070C0"/>
                </a:solidFill>
              </a:rPr>
              <a:t>1000</a:t>
            </a:r>
            <a:r>
              <a:rPr lang="en-US" dirty="0" smtClean="0"/>
              <a:t> for students. </a:t>
            </a:r>
          </a:p>
          <a:p>
            <a:endParaRPr lang="en-US" dirty="0" smtClean="0"/>
          </a:p>
          <a:p>
            <a:r>
              <a:rPr lang="en-US" dirty="0" smtClean="0"/>
              <a:t>Corporate membership from </a:t>
            </a:r>
            <a:r>
              <a:rPr lang="en-US" dirty="0" err="1" smtClean="0"/>
              <a:t>Kshs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0070C0"/>
                </a:solidFill>
              </a:rPr>
              <a:t>50,000/-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B2F3-4B9F-4FED-8F05-CBE01FABDC17}" type="slidenum">
              <a:rPr lang="en-AU" smtClean="0"/>
              <a:pPr/>
              <a:t>18</a:t>
            </a:fld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Joining BMAK 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/>
              </a:rPr>
              <a:t>Summary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sp>
        <p:nvSpPr>
          <p:cNvPr id="5" name="Content Placeholder 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buNone/>
            </a:pPr>
            <a:r>
              <a:rPr lang="en-AU" dirty="0" smtClean="0">
                <a:latin typeface="Arial Narrow" pitchFamily="34" charset="0"/>
              </a:rPr>
              <a:t>   </a:t>
            </a:r>
            <a:endParaRPr lang="en-AU" dirty="0" smtClean="0">
              <a:latin typeface="Arial Narrow" pitchFamily="34" charset="0"/>
            </a:endParaRPr>
          </a:p>
          <a:p>
            <a:pPr algn="ctr">
              <a:buNone/>
            </a:pPr>
            <a:endParaRPr lang="en-AU" i="1" dirty="0" smtClean="0">
              <a:latin typeface="Arial Narrow" pitchFamily="34" charset="0"/>
            </a:endParaRPr>
          </a:p>
          <a:p>
            <a:pPr algn="ctr">
              <a:buNone/>
            </a:pPr>
            <a:r>
              <a:rPr lang="en-AU" i="1" dirty="0" smtClean="0">
                <a:latin typeface="Arial Narrow" pitchFamily="34" charset="0"/>
              </a:rPr>
              <a:t>There </a:t>
            </a:r>
            <a:r>
              <a:rPr lang="en-AU" i="1" dirty="0" smtClean="0">
                <a:latin typeface="Arial Narrow" pitchFamily="34" charset="0"/>
              </a:rPr>
              <a:t>is need to </a:t>
            </a:r>
            <a:r>
              <a:rPr lang="en-AU" i="1" dirty="0" smtClean="0">
                <a:solidFill>
                  <a:srgbClr val="0070C0"/>
                </a:solidFill>
                <a:latin typeface="Arial Narrow" pitchFamily="34" charset="0"/>
              </a:rPr>
              <a:t>protect employees, the community and the environment from risks </a:t>
            </a:r>
            <a:r>
              <a:rPr lang="en-AU" i="1" dirty="0" smtClean="0">
                <a:latin typeface="Arial Narrow" pitchFamily="34" charset="0"/>
              </a:rPr>
              <a:t>associated with biological agents handled in the laboratory and the greater health care setting</a:t>
            </a:r>
          </a:p>
          <a:p>
            <a:pPr algn="ctr"/>
            <a:endParaRPr lang="en-AU" i="1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B2F3-4B9F-4FED-8F05-CBE01FABDC17}" type="slidenum">
              <a:rPr lang="en-AU" smtClean="0"/>
              <a:pPr/>
              <a:t>2</a:t>
            </a:fld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ACKNOWLEDGEMENT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026" name="AutoShape 2" descr="Image result for international federation of biosafety Associ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14400" y="1295400"/>
            <a:ext cx="3029081" cy="1838785"/>
          </a:xfrm>
          <a:prstGeom prst="rect">
            <a:avLst/>
          </a:prstGeom>
        </p:spPr>
      </p:pic>
      <p:sp>
        <p:nvSpPr>
          <p:cNvPr id="1028" name="AutoShape 4" descr="Image result for global affairs canad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Related image"/>
          <p:cNvPicPr/>
          <p:nvPr/>
        </p:nvPicPr>
        <p:blipFill>
          <a:blip r:embed="rId3"/>
          <a:srcRect l="16379" t="26536" r="18439" b="29027"/>
          <a:stretch>
            <a:fillRect/>
          </a:stretch>
        </p:blipFill>
        <p:spPr bwMode="auto">
          <a:xfrm>
            <a:off x="4343400" y="1295400"/>
            <a:ext cx="3869904" cy="175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/>
              </a:rPr>
              <a:t>What is BMAK?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AU" sz="2800" dirty="0" smtClean="0"/>
              <a:t>BMAK is a non-profit  </a:t>
            </a:r>
            <a:r>
              <a:rPr lang="en-AU" sz="2800" dirty="0" smtClean="0">
                <a:solidFill>
                  <a:srgbClr val="0070C0"/>
                </a:solidFill>
              </a:rPr>
              <a:t>professional association </a:t>
            </a:r>
            <a:r>
              <a:rPr lang="en-AU" sz="2800" dirty="0" smtClean="0"/>
              <a:t>aimed </a:t>
            </a:r>
            <a:r>
              <a:rPr lang="en-US" sz="2800" dirty="0" smtClean="0"/>
              <a:t>at bringing  together professionals involved in the fields of 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biosafety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and </a:t>
            </a:r>
            <a:r>
              <a:rPr lang="en-US" sz="2800" dirty="0" smtClean="0">
                <a:solidFill>
                  <a:srgbClr val="0070C0"/>
                </a:solidFill>
              </a:rPr>
              <a:t>biosecurity</a:t>
            </a:r>
            <a:r>
              <a:rPr lang="en-US" sz="2800" dirty="0" smtClean="0"/>
              <a:t> in Kenya</a:t>
            </a:r>
          </a:p>
          <a:p>
            <a:pPr>
              <a:buNone/>
            </a:pPr>
            <a:endParaRPr lang="en-AU" sz="2800" dirty="0" smtClean="0"/>
          </a:p>
          <a:p>
            <a:r>
              <a:rPr lang="en-AU" sz="2800" dirty="0" smtClean="0"/>
              <a:t>BMAK is </a:t>
            </a:r>
            <a:r>
              <a:rPr lang="en-AU" sz="2800" dirty="0" smtClean="0">
                <a:solidFill>
                  <a:srgbClr val="0070C0"/>
                </a:solidFill>
              </a:rPr>
              <a:t>a member state </a:t>
            </a:r>
            <a:r>
              <a:rPr lang="en-AU" sz="2800" dirty="0" smtClean="0"/>
              <a:t>of the International Federation of Biosafety Associations (IFBA) – (44 members</a:t>
            </a:r>
            <a:r>
              <a:rPr lang="en-AU" sz="2500" dirty="0" smtClean="0"/>
              <a:t>) </a:t>
            </a:r>
          </a:p>
          <a:p>
            <a:pPr>
              <a:buNone/>
            </a:pPr>
            <a:endParaRPr lang="en-AU" sz="2400" dirty="0" smtClean="0"/>
          </a:p>
          <a:p>
            <a:endParaRPr lang="en-US" sz="2400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191000" y="4419600"/>
            <a:ext cx="2590800" cy="13053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/>
              </a:rPr>
              <a:t>BMAK OBJECTIVES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5486400" cy="4724401"/>
          </a:xfrm>
        </p:spPr>
        <p:txBody>
          <a:bodyPr>
            <a:noAutofit/>
          </a:bodyPr>
          <a:lstStyle/>
          <a:p>
            <a:pPr lvl="0"/>
            <a:endParaRPr lang="en-GB" sz="2400" dirty="0" smtClean="0"/>
          </a:p>
          <a:p>
            <a:pPr>
              <a:buNone/>
            </a:pPr>
            <a:endParaRPr lang="en-US" sz="2400" dirty="0" smtClean="0"/>
          </a:p>
          <a:p>
            <a:endParaRPr lang="en-US" sz="2400" dirty="0"/>
          </a:p>
        </p:txBody>
      </p:sp>
      <p:pic>
        <p:nvPicPr>
          <p:cNvPr id="6" name="Picture 5" descr="http://4.bp.blogspot.com/-0AMr33_fxDo/Tnnu12pVw_I/AAAAAAAAAJs/_lO01jYBYMo/s1600/Learning+Objectives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1828800"/>
            <a:ext cx="27622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57200" y="1143000"/>
            <a:ext cx="5791200" cy="5026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 enhance the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knowledge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and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understanding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of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biosafety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and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biosecurity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issues in Kenya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 advocate  for the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implementation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of sound biorisk management practices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encourage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local, regional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and international dialogue on biological risk management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3368" y="990600"/>
            <a:ext cx="8860632" cy="472440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Emphasis on good laboratory practice as provided for in the </a:t>
            </a:r>
            <a:r>
              <a:rPr lang="en-AU" sz="2400" dirty="0" smtClean="0">
                <a:solidFill>
                  <a:srgbClr val="0070C0"/>
                </a:solidFill>
              </a:rPr>
              <a:t>Kenya Laboratory Biosafety &amp; Biosecurity Policy Guidelines ,</a:t>
            </a:r>
            <a:r>
              <a:rPr lang="en-AU" sz="2400" dirty="0" smtClean="0"/>
              <a:t> </a:t>
            </a:r>
            <a:r>
              <a:rPr lang="en-AU" sz="2400" dirty="0" smtClean="0">
                <a:solidFill>
                  <a:srgbClr val="0070C0"/>
                </a:solidFill>
              </a:rPr>
              <a:t>WHO Laboratory Biosafety Manual</a:t>
            </a:r>
            <a:r>
              <a:rPr lang="en-AU" sz="2400" dirty="0" smtClean="0"/>
              <a:t> </a:t>
            </a:r>
            <a:r>
              <a:rPr lang="en-AU" sz="2400" dirty="0" smtClean="0"/>
              <a:t>,</a:t>
            </a:r>
            <a:r>
              <a:rPr lang="en-AU" sz="2400" dirty="0" smtClean="0">
                <a:solidFill>
                  <a:srgbClr val="0070C0"/>
                </a:solidFill>
              </a:rPr>
              <a:t>WHO </a:t>
            </a:r>
            <a:r>
              <a:rPr lang="en-AU" sz="2400" dirty="0" smtClean="0">
                <a:solidFill>
                  <a:srgbClr val="0070C0"/>
                </a:solidFill>
              </a:rPr>
              <a:t>Laboratory Biosecurity </a:t>
            </a:r>
            <a:r>
              <a:rPr lang="en-AU" sz="2400" dirty="0" smtClean="0">
                <a:solidFill>
                  <a:srgbClr val="0070C0"/>
                </a:solidFill>
              </a:rPr>
              <a:t>Guidance, Biosafety manuals for animal health etc</a:t>
            </a:r>
          </a:p>
          <a:p>
            <a:endParaRPr lang="en-AU" sz="2400" dirty="0" smtClean="0">
              <a:solidFill>
                <a:srgbClr val="0070C0"/>
              </a:solidFill>
            </a:endParaRPr>
          </a:p>
          <a:p>
            <a:endParaRPr lang="en-AU" sz="2400" dirty="0" smtClean="0">
              <a:solidFill>
                <a:srgbClr val="0070C0"/>
              </a:solidFill>
            </a:endParaRPr>
          </a:p>
          <a:p>
            <a:endParaRPr lang="en-AU" sz="2400" dirty="0" smtClean="0">
              <a:solidFill>
                <a:srgbClr val="0070C0"/>
              </a:solidFill>
            </a:endParaRPr>
          </a:p>
          <a:p>
            <a:endParaRPr lang="en-AU" sz="2400" dirty="0" smtClean="0">
              <a:solidFill>
                <a:srgbClr val="0070C0"/>
              </a:solidFill>
            </a:endParaRPr>
          </a:p>
          <a:p>
            <a:endParaRPr lang="en-AU" sz="2400" dirty="0" smtClean="0">
              <a:solidFill>
                <a:srgbClr val="0070C0"/>
              </a:solidFill>
            </a:endParaRPr>
          </a:p>
          <a:p>
            <a:endParaRPr lang="en-AU" sz="2400" dirty="0" smtClean="0">
              <a:solidFill>
                <a:srgbClr val="0070C0"/>
              </a:solidFill>
            </a:endParaRPr>
          </a:p>
          <a:p>
            <a:endParaRPr lang="en-AU" sz="2400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AU" sz="2400" dirty="0" smtClean="0">
              <a:solidFill>
                <a:srgbClr val="0070C0"/>
              </a:solidFill>
            </a:endParaRPr>
          </a:p>
          <a:p>
            <a:endParaRPr lang="en-AU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solidFill>
                  <a:srgbClr val="0070C0"/>
                </a:solidFill>
              </a:rPr>
              <a:t>Biorisk</a:t>
            </a:r>
            <a:r>
              <a:rPr lang="en-US" sz="3600" dirty="0" smtClean="0">
                <a:solidFill>
                  <a:srgbClr val="0070C0"/>
                </a:solidFill>
              </a:rPr>
              <a:t> Management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64953" y="2887705"/>
            <a:ext cx="1407047" cy="2141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05400" y="2819400"/>
            <a:ext cx="1606378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66800" y="2792579"/>
            <a:ext cx="1654347" cy="2236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Image result for oie animal safety manual 201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2895601"/>
            <a:ext cx="1600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/>
              </a:rPr>
              <a:t>Biosafety and Biosecurity Gaps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pic>
        <p:nvPicPr>
          <p:cNvPr id="5" name="Picture 4" descr="Image result for biohazard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1" y="1143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352800" y="1676400"/>
            <a:ext cx="259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Biological material Inventory</a:t>
            </a:r>
            <a:endParaRPr lang="en-US" dirty="0"/>
          </a:p>
        </p:txBody>
      </p:sp>
      <p:pic>
        <p:nvPicPr>
          <p:cNvPr id="7" name="Picture 6" descr="Image result for biosafety cabinet"/>
          <p:cNvPicPr/>
          <p:nvPr/>
        </p:nvPicPr>
        <p:blipFill>
          <a:blip r:embed="rId3"/>
          <a:srcRect l="16978" t="3931" r="16832" b="5190"/>
          <a:stretch>
            <a:fillRect/>
          </a:stretch>
        </p:blipFill>
        <p:spPr bwMode="auto">
          <a:xfrm>
            <a:off x="381000" y="2743200"/>
            <a:ext cx="2286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Image result for freezer"/>
          <p:cNvPicPr>
            <a:picLocks noChangeAspect="1" noChangeArrowheads="1"/>
          </p:cNvPicPr>
          <p:nvPr/>
        </p:nvPicPr>
        <p:blipFill>
          <a:blip r:embed="rId4"/>
          <a:srcRect l="9756" r="9756" b="3712"/>
          <a:stretch>
            <a:fillRect/>
          </a:stretch>
        </p:blipFill>
        <p:spPr bwMode="auto">
          <a:xfrm>
            <a:off x="3352800" y="2971800"/>
            <a:ext cx="2514600" cy="2668296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352800"/>
            <a:ext cx="2831465" cy="229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mage result for emergency exit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1600200"/>
            <a:ext cx="2812114" cy="93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58080"/>
            <a:ext cx="8763000" cy="90872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Knowledge, Attitude and Practice Gaps </a:t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838200"/>
            <a:ext cx="3352800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09600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743200"/>
            <a:ext cx="41402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Image result for bad lab practices"/>
          <p:cNvPicPr/>
          <p:nvPr/>
        </p:nvPicPr>
        <p:blipFill>
          <a:blip r:embed="rId5"/>
          <a:srcRect l="21607" r="5077"/>
          <a:stretch>
            <a:fillRect/>
          </a:stretch>
        </p:blipFill>
        <p:spPr bwMode="auto">
          <a:xfrm>
            <a:off x="533400" y="3505200"/>
            <a:ext cx="3429000" cy="236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18160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3000" dirty="0" smtClean="0"/>
              <a:t>BMAK members have actively been involved in</a:t>
            </a:r>
            <a:r>
              <a:rPr lang="en-US" sz="3800" dirty="0" smtClean="0"/>
              <a:t>:</a:t>
            </a:r>
          </a:p>
          <a:p>
            <a:r>
              <a:rPr lang="en-US" sz="3100" dirty="0" smtClean="0"/>
              <a:t>Conducting  </a:t>
            </a:r>
            <a:r>
              <a:rPr lang="en-US" sz="3100" dirty="0" smtClean="0">
                <a:solidFill>
                  <a:srgbClr val="0070C0"/>
                </a:solidFill>
              </a:rPr>
              <a:t>training</a:t>
            </a:r>
            <a:r>
              <a:rPr lang="en-US" sz="3100" dirty="0" smtClean="0"/>
              <a:t> for biosafety and good microbiology laboratory Practices in private and public institutions in Kenya</a:t>
            </a:r>
          </a:p>
          <a:p>
            <a:pPr>
              <a:buNone/>
            </a:pPr>
            <a:endParaRPr lang="en-US" sz="3100" dirty="0" smtClean="0"/>
          </a:p>
          <a:p>
            <a:pPr lvl="0"/>
            <a:r>
              <a:rPr lang="en-US" sz="3100" dirty="0" smtClean="0"/>
              <a:t>Participating in </a:t>
            </a:r>
            <a:r>
              <a:rPr lang="en-US" sz="3100" dirty="0" smtClean="0">
                <a:solidFill>
                  <a:srgbClr val="0070C0"/>
                </a:solidFill>
              </a:rPr>
              <a:t>National</a:t>
            </a:r>
            <a:r>
              <a:rPr lang="en-US" sz="3100" dirty="0" smtClean="0"/>
              <a:t> and </a:t>
            </a:r>
            <a:r>
              <a:rPr lang="en-US" sz="3100" dirty="0" smtClean="0">
                <a:solidFill>
                  <a:srgbClr val="0070C0"/>
                </a:solidFill>
              </a:rPr>
              <a:t>International </a:t>
            </a:r>
            <a:r>
              <a:rPr lang="en-US" sz="3100" dirty="0" smtClean="0">
                <a:solidFill>
                  <a:srgbClr val="0070C0"/>
                </a:solidFill>
              </a:rPr>
              <a:t>Conferences </a:t>
            </a:r>
            <a:r>
              <a:rPr lang="en-US" sz="3100" dirty="0" smtClean="0"/>
              <a:t>with themes on biosafety and </a:t>
            </a:r>
            <a:r>
              <a:rPr lang="en-US" sz="3100" dirty="0" smtClean="0"/>
              <a:t>biosecurity</a:t>
            </a:r>
            <a:endParaRPr lang="en-US" sz="3100" dirty="0" smtClean="0">
              <a:solidFill>
                <a:srgbClr val="0070C0"/>
              </a:solidFill>
            </a:endParaRPr>
          </a:p>
          <a:p>
            <a:pPr lvl="0"/>
            <a:endParaRPr lang="en-US" sz="3100" dirty="0" smtClean="0">
              <a:solidFill>
                <a:srgbClr val="0070C0"/>
              </a:solidFill>
            </a:endParaRPr>
          </a:p>
          <a:p>
            <a:pPr lvl="0"/>
            <a:r>
              <a:rPr lang="en-US" sz="3100" dirty="0" smtClean="0">
                <a:solidFill>
                  <a:srgbClr val="0070C0"/>
                </a:solidFill>
              </a:rPr>
              <a:t>Stakeholder participation </a:t>
            </a:r>
            <a:r>
              <a:rPr lang="en-US" sz="3100" dirty="0" smtClean="0"/>
              <a:t>in curricula development/review  in biosafety and </a:t>
            </a:r>
            <a:r>
              <a:rPr lang="en-US" sz="3100" dirty="0" smtClean="0"/>
              <a:t>biosecurity</a:t>
            </a:r>
            <a:endParaRPr lang="en-US" sz="3100" dirty="0" smtClean="0">
              <a:solidFill>
                <a:srgbClr val="0070C0"/>
              </a:solidFill>
            </a:endParaRPr>
          </a:p>
          <a:p>
            <a:pPr lvl="0">
              <a:buNone/>
            </a:pPr>
            <a:endParaRPr lang="en-US" sz="3100" dirty="0" smtClean="0">
              <a:solidFill>
                <a:srgbClr val="0070C0"/>
              </a:solidFill>
            </a:endParaRPr>
          </a:p>
          <a:p>
            <a:pPr lvl="0"/>
            <a:r>
              <a:rPr lang="en-US" sz="3100" dirty="0" smtClean="0"/>
              <a:t>Coordinating </a:t>
            </a:r>
            <a:r>
              <a:rPr lang="en-US" sz="3100" dirty="0" smtClean="0">
                <a:solidFill>
                  <a:srgbClr val="0070C0"/>
                </a:solidFill>
              </a:rPr>
              <a:t>Regional Biorisk workshops </a:t>
            </a:r>
            <a:r>
              <a:rPr lang="en-US" sz="3100" dirty="0" smtClean="0"/>
              <a:t>and  </a:t>
            </a:r>
            <a:r>
              <a:rPr lang="en-US" sz="3100" dirty="0" smtClean="0">
                <a:solidFill>
                  <a:srgbClr val="0070C0"/>
                </a:solidFill>
              </a:rPr>
              <a:t>IFBA </a:t>
            </a:r>
            <a:r>
              <a:rPr lang="en-US" sz="3100" dirty="0" smtClean="0">
                <a:solidFill>
                  <a:srgbClr val="0070C0"/>
                </a:solidFill>
              </a:rPr>
              <a:t>Professional </a:t>
            </a:r>
            <a:r>
              <a:rPr lang="en-US" sz="3100" dirty="0" smtClean="0">
                <a:solidFill>
                  <a:srgbClr val="0070C0"/>
                </a:solidFill>
              </a:rPr>
              <a:t>examination certification -</a:t>
            </a:r>
            <a:endParaRPr lang="en-US" sz="3100" dirty="0" smtClean="0"/>
          </a:p>
          <a:p>
            <a:pPr lvl="0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/>
              </a:rPr>
              <a:t>BMAK’s Achievements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BMAK Delegates  representation  in the conference held  on </a:t>
            </a:r>
            <a:r>
              <a:rPr lang="en-US" sz="2400" dirty="0" smtClean="0">
                <a:solidFill>
                  <a:srgbClr val="0070C0"/>
                </a:solidFill>
              </a:rPr>
              <a:t>14</a:t>
            </a:r>
            <a:r>
              <a:rPr lang="en-US" sz="2400" baseline="30000" dirty="0" smtClean="0">
                <a:solidFill>
                  <a:srgbClr val="0070C0"/>
                </a:solidFill>
              </a:rPr>
              <a:t>th</a:t>
            </a:r>
            <a:r>
              <a:rPr lang="en-US" sz="2400" dirty="0" smtClean="0">
                <a:solidFill>
                  <a:srgbClr val="0070C0"/>
                </a:solidFill>
              </a:rPr>
              <a:t> -15</a:t>
            </a:r>
            <a:r>
              <a:rPr lang="en-US" sz="2400" baseline="30000" dirty="0" smtClean="0">
                <a:solidFill>
                  <a:srgbClr val="0070C0"/>
                </a:solidFill>
              </a:rPr>
              <a:t>th</a:t>
            </a:r>
            <a:r>
              <a:rPr lang="en-US" sz="2400" dirty="0" smtClean="0">
                <a:solidFill>
                  <a:srgbClr val="0070C0"/>
                </a:solidFill>
              </a:rPr>
              <a:t> November 2016, Uganda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Theme:</a:t>
            </a:r>
          </a:p>
          <a:p>
            <a:pPr>
              <a:buNone/>
            </a:pPr>
            <a:r>
              <a:rPr lang="en-US" sz="2400" dirty="0" smtClean="0"/>
              <a:t>Bioterrorism in EA</a:t>
            </a:r>
          </a:p>
          <a:p>
            <a:pPr>
              <a:buNone/>
            </a:pPr>
            <a:r>
              <a:rPr lang="en-US" sz="2400" dirty="0" smtClean="0"/>
              <a:t>Are We ready? Examining </a:t>
            </a:r>
          </a:p>
          <a:p>
            <a:pPr>
              <a:buNone/>
            </a:pPr>
            <a:r>
              <a:rPr lang="en-US" sz="2400" dirty="0" smtClean="0"/>
              <a:t>Strategies for Regional </a:t>
            </a:r>
          </a:p>
          <a:p>
            <a:pPr>
              <a:buNone/>
            </a:pPr>
            <a:r>
              <a:rPr lang="en-US" sz="2400" dirty="0" smtClean="0"/>
              <a:t>Biosafety and </a:t>
            </a:r>
            <a:r>
              <a:rPr lang="en-US" sz="2400" dirty="0" err="1" smtClean="0"/>
              <a:t>Biosecurity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Multi </a:t>
            </a:r>
            <a:r>
              <a:rPr lang="en-US" sz="2400" dirty="0" err="1" smtClean="0"/>
              <a:t>Sectoral</a:t>
            </a:r>
            <a:r>
              <a:rPr lang="en-US" sz="2400" dirty="0" smtClean="0"/>
              <a:t> Collaboration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Regional </a:t>
            </a:r>
            <a:r>
              <a:rPr lang="en-US" dirty="0" smtClean="0">
                <a:solidFill>
                  <a:srgbClr val="0070C0"/>
                </a:solidFill>
              </a:rPr>
              <a:t>Biosafety Biosecurity Conference, Kampala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20574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13615</TotalTime>
  <Words>580</Words>
  <Application>Microsoft Office PowerPoint</Application>
  <PresentationFormat>On-screen Show (4:3)</PresentationFormat>
  <Paragraphs>129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Concourse</vt:lpstr>
      <vt:lpstr>Slide 1</vt:lpstr>
      <vt:lpstr>Outline</vt:lpstr>
      <vt:lpstr>What is BMAK?</vt:lpstr>
      <vt:lpstr>BMAK OBJECTIVES</vt:lpstr>
      <vt:lpstr>Biorisk Management</vt:lpstr>
      <vt:lpstr>Biosafety and Biosecurity Gaps</vt:lpstr>
      <vt:lpstr>Knowledge, Attitude and Practice Gaps  </vt:lpstr>
      <vt:lpstr>BMAK’s Achievements</vt:lpstr>
      <vt:lpstr>Regional Biosafety Biosecurity Conference, Kampala</vt:lpstr>
      <vt:lpstr>BMAK’s Achievement - Continued</vt:lpstr>
      <vt:lpstr> Stakeholders meeting for Sustainable Biosafety and Biosecurity in East Africa Region- Safari Park Hotel, Jan 2018</vt:lpstr>
      <vt:lpstr>Regional Participants in a Biorisk Workshop Feb 2018</vt:lpstr>
      <vt:lpstr>EA Regional Workshop and IFBA Competence Exams USIU- Africa, 28th Feb 2018</vt:lpstr>
      <vt:lpstr>BMAK – June  2018 Monthly Profile on  IFBA Website</vt:lpstr>
      <vt:lpstr>BMAK AT IFBLS  33rd World Congress -22-26th Sept 2018</vt:lpstr>
      <vt:lpstr> Professional IFBA Exams  Co-ordinated  by BMAK </vt:lpstr>
      <vt:lpstr>Way Forward</vt:lpstr>
      <vt:lpstr>Joining BMAK </vt:lpstr>
      <vt:lpstr>Summary</vt:lpstr>
      <vt:lpstr>ACKNOWLEDGEMENT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Biorisk Management</dc:title>
  <dc:creator>PATRICK</dc:creator>
  <cp:lastModifiedBy>P</cp:lastModifiedBy>
  <cp:revision>409</cp:revision>
  <cp:lastPrinted>2014-09-24T13:16:21Z</cp:lastPrinted>
  <dcterms:created xsi:type="dcterms:W3CDTF">2014-07-15T23:46:37Z</dcterms:created>
  <dcterms:modified xsi:type="dcterms:W3CDTF">2018-11-28T05:54:10Z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9DD5AF1F-5FCA-403F-90ED-01159E846F70</vt:lpwstr>
  </property>
  <property fmtid="{D5CDD505-2E9C-101B-9397-08002B2CF9AE}" pid="3" name="ArticulatePath">
    <vt:lpwstr>IFBA Basic Biorisk Management</vt:lpwstr>
  </property>
</Properties>
</file>