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90" r:id="rId3"/>
  </p:sldMasterIdLst>
  <p:notesMasterIdLst>
    <p:notesMasterId r:id="rId134"/>
  </p:notesMasterIdLst>
  <p:sldIdLst>
    <p:sldId id="300" r:id="rId4"/>
    <p:sldId id="375" r:id="rId5"/>
    <p:sldId id="382" r:id="rId6"/>
    <p:sldId id="384" r:id="rId7"/>
    <p:sldId id="383" r:id="rId8"/>
    <p:sldId id="422" r:id="rId9"/>
    <p:sldId id="309" r:id="rId10"/>
    <p:sldId id="311" r:id="rId11"/>
    <p:sldId id="355" r:id="rId12"/>
    <p:sldId id="395" r:id="rId13"/>
    <p:sldId id="360" r:id="rId14"/>
    <p:sldId id="359" r:id="rId15"/>
    <p:sldId id="358" r:id="rId16"/>
    <p:sldId id="397" r:id="rId17"/>
    <p:sldId id="396" r:id="rId18"/>
    <p:sldId id="398" r:id="rId19"/>
    <p:sldId id="385" r:id="rId20"/>
    <p:sldId id="386" r:id="rId21"/>
    <p:sldId id="387" r:id="rId22"/>
    <p:sldId id="388" r:id="rId23"/>
    <p:sldId id="389" r:id="rId24"/>
    <p:sldId id="390" r:id="rId25"/>
    <p:sldId id="391" r:id="rId26"/>
    <p:sldId id="392" r:id="rId27"/>
    <p:sldId id="393" r:id="rId28"/>
    <p:sldId id="394" r:id="rId29"/>
    <p:sldId id="399" r:id="rId30"/>
    <p:sldId id="373" r:id="rId31"/>
    <p:sldId id="424" r:id="rId32"/>
    <p:sldId id="423" r:id="rId33"/>
    <p:sldId id="374" r:id="rId34"/>
    <p:sldId id="376" r:id="rId35"/>
    <p:sldId id="377" r:id="rId36"/>
    <p:sldId id="379" r:id="rId37"/>
    <p:sldId id="378" r:id="rId38"/>
    <p:sldId id="313" r:id="rId39"/>
    <p:sldId id="320" r:id="rId40"/>
    <p:sldId id="362" r:id="rId41"/>
    <p:sldId id="318" r:id="rId42"/>
    <p:sldId id="381" r:id="rId43"/>
    <p:sldId id="400" r:id="rId44"/>
    <p:sldId id="401" r:id="rId45"/>
    <p:sldId id="402" r:id="rId46"/>
    <p:sldId id="403" r:id="rId47"/>
    <p:sldId id="404" r:id="rId48"/>
    <p:sldId id="405" r:id="rId49"/>
    <p:sldId id="406" r:id="rId50"/>
    <p:sldId id="408" r:id="rId51"/>
    <p:sldId id="407" r:id="rId52"/>
    <p:sldId id="409" r:id="rId53"/>
    <p:sldId id="410" r:id="rId54"/>
    <p:sldId id="411" r:id="rId55"/>
    <p:sldId id="412" r:id="rId56"/>
    <p:sldId id="414" r:id="rId57"/>
    <p:sldId id="417" r:id="rId58"/>
    <p:sldId id="413" r:id="rId59"/>
    <p:sldId id="415" r:id="rId60"/>
    <p:sldId id="416" r:id="rId61"/>
    <p:sldId id="418" r:id="rId62"/>
    <p:sldId id="419" r:id="rId63"/>
    <p:sldId id="321" r:id="rId64"/>
    <p:sldId id="270" r:id="rId65"/>
    <p:sldId id="271" r:id="rId66"/>
    <p:sldId id="274" r:id="rId67"/>
    <p:sldId id="273" r:id="rId68"/>
    <p:sldId id="365" r:id="rId69"/>
    <p:sldId id="367" r:id="rId70"/>
    <p:sldId id="366" r:id="rId71"/>
    <p:sldId id="293" r:id="rId72"/>
    <p:sldId id="327" r:id="rId73"/>
    <p:sldId id="328" r:id="rId74"/>
    <p:sldId id="329" r:id="rId75"/>
    <p:sldId id="325" r:id="rId76"/>
    <p:sldId id="326" r:id="rId77"/>
    <p:sldId id="331" r:id="rId78"/>
    <p:sldId id="330" r:id="rId79"/>
    <p:sldId id="333" r:id="rId80"/>
    <p:sldId id="380" r:id="rId81"/>
    <p:sldId id="351" r:id="rId82"/>
    <p:sldId id="352" r:id="rId83"/>
    <p:sldId id="353" r:id="rId84"/>
    <p:sldId id="354" r:id="rId85"/>
    <p:sldId id="368" r:id="rId86"/>
    <p:sldId id="334" r:id="rId87"/>
    <p:sldId id="337" r:id="rId88"/>
    <p:sldId id="371" r:id="rId89"/>
    <p:sldId id="372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420" r:id="rId99"/>
    <p:sldId id="349" r:id="rId100"/>
    <p:sldId id="350" r:id="rId101"/>
    <p:sldId id="336" r:id="rId102"/>
    <p:sldId id="338" r:id="rId103"/>
    <p:sldId id="295" r:id="rId104"/>
    <p:sldId id="297" r:id="rId105"/>
    <p:sldId id="298" r:id="rId106"/>
    <p:sldId id="299" r:id="rId107"/>
    <p:sldId id="364" r:id="rId108"/>
    <p:sldId id="363" r:id="rId109"/>
    <p:sldId id="275" r:id="rId110"/>
    <p:sldId id="277" r:id="rId111"/>
    <p:sldId id="292" r:id="rId112"/>
    <p:sldId id="288" r:id="rId113"/>
    <p:sldId id="279" r:id="rId114"/>
    <p:sldId id="280" r:id="rId115"/>
    <p:sldId id="281" r:id="rId116"/>
    <p:sldId id="284" r:id="rId117"/>
    <p:sldId id="285" r:id="rId118"/>
    <p:sldId id="361" r:id="rId119"/>
    <p:sldId id="282" r:id="rId120"/>
    <p:sldId id="286" r:id="rId121"/>
    <p:sldId id="287" r:id="rId122"/>
    <p:sldId id="322" r:id="rId123"/>
    <p:sldId id="307" r:id="rId124"/>
    <p:sldId id="306" r:id="rId125"/>
    <p:sldId id="308" r:id="rId126"/>
    <p:sldId id="304" r:id="rId127"/>
    <p:sldId id="305" r:id="rId128"/>
    <p:sldId id="369" r:id="rId129"/>
    <p:sldId id="315" r:id="rId130"/>
    <p:sldId id="421" r:id="rId131"/>
    <p:sldId id="302" r:id="rId132"/>
    <p:sldId id="324" r:id="rId1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250" autoAdjust="0"/>
    <p:restoredTop sz="94660"/>
  </p:normalViewPr>
  <p:slideViewPr>
    <p:cSldViewPr>
      <p:cViewPr>
        <p:scale>
          <a:sx n="80" d="100"/>
          <a:sy n="80" d="100"/>
        </p:scale>
        <p:origin x="474" y="1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76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63" Type="http://schemas.openxmlformats.org/officeDocument/2006/relationships/slide" Target="slides/slide60.xml"/><Relationship Id="rId84" Type="http://schemas.openxmlformats.org/officeDocument/2006/relationships/slide" Target="slides/slide81.xml"/><Relationship Id="rId138" Type="http://schemas.openxmlformats.org/officeDocument/2006/relationships/tableStyles" Target="tableStyles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28" Type="http://schemas.openxmlformats.org/officeDocument/2006/relationships/slide" Target="slides/slide125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34" Type="http://schemas.openxmlformats.org/officeDocument/2006/relationships/notesMaster" Target="notesMasters/notesMaster1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24" Type="http://schemas.openxmlformats.org/officeDocument/2006/relationships/slide" Target="slides/slide121.xml"/><Relationship Id="rId129" Type="http://schemas.openxmlformats.org/officeDocument/2006/relationships/slide" Target="slides/slide126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130" Type="http://schemas.openxmlformats.org/officeDocument/2006/relationships/slide" Target="slides/slide127.xml"/><Relationship Id="rId135" Type="http://schemas.openxmlformats.org/officeDocument/2006/relationships/presProps" Target="presProps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viewProps" Target="viewProps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137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26" Type="http://schemas.openxmlformats.org/officeDocument/2006/relationships/slide" Target="slides/slide23.xml"/><Relationship Id="rId47" Type="http://schemas.openxmlformats.org/officeDocument/2006/relationships/slide" Target="slides/slide44.xml"/><Relationship Id="rId68" Type="http://schemas.openxmlformats.org/officeDocument/2006/relationships/slide" Target="slides/slide65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373074-F8E2-42DD-9E3C-B0342C00D65A}" type="datetimeFigureOut">
              <a:rPr lang="en-US" smtClean="0"/>
              <a:t>27/11/2018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FF73EC-7D67-4F12-91AF-BA63D884B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300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CF79C4-948C-47EA-9C3E-DFDF0FA219B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668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FF73EC-7D67-4F12-91AF-BA63D884B8F1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377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C0A75-BE5B-41FA-8167-0D517F0EED70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145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B74816AB-29E2-4C9C-855E-B94FA5489130}" type="slidenum">
              <a:rPr lang="en-AU" altLang="en-US" sz="1200" smtClean="0"/>
              <a:pPr eaLnBrk="1" hangingPunct="1"/>
              <a:t>125</a:t>
            </a:fld>
            <a:endParaRPr lang="en-AU" altLang="en-US" sz="1200" smtClean="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AU" altLang="en-US" smtClean="0">
                <a:latin typeface="Times New Roman" pitchFamily="18" charset="0"/>
                <a:cs typeface="Arial" pitchFamily="34" charset="0"/>
              </a:rPr>
              <a:t>324. showing numerous yeast cells of </a:t>
            </a:r>
            <a:r>
              <a:rPr lang="en-AU" altLang="en-US" i="1" smtClean="0">
                <a:latin typeface="Times New Roman" pitchFamily="18" charset="0"/>
                <a:cs typeface="Arial" pitchFamily="34" charset="0"/>
              </a:rPr>
              <a:t>Histoplasma capsulatum</a:t>
            </a:r>
            <a:r>
              <a:rPr lang="en-AU" altLang="en-US" smtClean="0">
                <a:latin typeface="Times New Roman" pitchFamily="18" charset="0"/>
                <a:cs typeface="Arial" pitchFamily="34" charset="0"/>
              </a:rPr>
              <a:t> inside macrophages.</a:t>
            </a:r>
          </a:p>
        </p:txBody>
      </p:sp>
    </p:spTree>
    <p:extLst>
      <p:ext uri="{BB962C8B-B14F-4D97-AF65-F5344CB8AC3E}">
        <p14:creationId xmlns:p14="http://schemas.microsoft.com/office/powerpoint/2010/main" val="2672286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050"/>
          <p:cNvGrpSpPr>
            <a:grpSpLocks/>
          </p:cNvGrpSpPr>
          <p:nvPr/>
        </p:nvGrpSpPr>
        <p:grpSpPr bwMode="auto">
          <a:xfrm>
            <a:off x="-1035050" y="1552575"/>
            <a:ext cx="10179050" cy="5305425"/>
            <a:chOff x="-652" y="978"/>
            <a:chExt cx="6412" cy="3342"/>
          </a:xfrm>
        </p:grpSpPr>
        <p:sp>
          <p:nvSpPr>
            <p:cNvPr id="5" name="Freeform 2051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/>
              <a:ahLst/>
              <a:cxnLst>
                <a:cxn ang="0">
                  <a:pos x="1523" y="2611"/>
                </a:cxn>
                <a:cxn ang="0">
                  <a:pos x="3698" y="2612"/>
                </a:cxn>
                <a:cxn ang="0">
                  <a:pos x="3698" y="2228"/>
                </a:cxn>
                <a:cxn ang="0">
                  <a:pos x="0" y="0"/>
                </a:cxn>
                <a:cxn ang="0">
                  <a:pos x="160" y="118"/>
                </a:cxn>
                <a:cxn ang="0">
                  <a:pos x="292" y="219"/>
                </a:cxn>
                <a:cxn ang="0">
                  <a:pos x="441" y="347"/>
                </a:cxn>
                <a:cxn ang="0">
                  <a:pos x="585" y="482"/>
                </a:cxn>
                <a:cxn ang="0">
                  <a:pos x="796" y="711"/>
                </a:cxn>
                <a:cxn ang="0">
                  <a:pos x="983" y="955"/>
                </a:cxn>
                <a:cxn ang="0">
                  <a:pos x="1119" y="1168"/>
                </a:cxn>
                <a:cxn ang="0">
                  <a:pos x="1238" y="1388"/>
                </a:cxn>
                <a:cxn ang="0">
                  <a:pos x="1331" y="1608"/>
                </a:cxn>
                <a:cxn ang="0">
                  <a:pos x="1400" y="1809"/>
                </a:cxn>
                <a:cxn ang="0">
                  <a:pos x="1447" y="1979"/>
                </a:cxn>
                <a:cxn ang="0">
                  <a:pos x="1490" y="2190"/>
                </a:cxn>
                <a:cxn ang="0">
                  <a:pos x="1511" y="2374"/>
                </a:cxn>
                <a:cxn ang="0">
                  <a:pos x="1523" y="2611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Arc 2052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G0" fmla="+- 0 0 0"/>
                <a:gd name="G1" fmla="+- 21231 0 0"/>
                <a:gd name="G2" fmla="+- 21600 0 0"/>
                <a:gd name="T0" fmla="*/ 3977 w 21600"/>
                <a:gd name="T1" fmla="*/ 0 h 21231"/>
                <a:gd name="T2" fmla="*/ 21600 w 21600"/>
                <a:gd name="T3" fmla="*/ 21231 h 21231"/>
                <a:gd name="T4" fmla="*/ 0 w 21600"/>
                <a:gd name="T5" fmla="*/ 21231 h 21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15077" name="Rectangle 2053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7620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5078" name="Rectangle 205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Rectangle 2055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C813D152-FE6C-4FF8-8B0E-45AB89F948BB}" type="datetimeFigureOut">
              <a:rPr lang="en-US" smtClean="0"/>
              <a:t>27/11/2018</a:t>
            </a:fld>
            <a:endParaRPr lang="en-US"/>
          </a:p>
        </p:txBody>
      </p:sp>
      <p:sp>
        <p:nvSpPr>
          <p:cNvPr id="8" name="Rectangle 205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en-US"/>
          </a:p>
        </p:txBody>
      </p:sp>
      <p:sp>
        <p:nvSpPr>
          <p:cNvPr id="9" name="Rectangle 205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2632EA2-E627-4841-B86B-1FADCC25D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378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13D152-FE6C-4FF8-8B0E-45AB89F948BB}" type="datetimeFigureOut">
              <a:rPr lang="en-US" smtClean="0"/>
              <a:t>27/11/2018</a:t>
            </a:fld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632EA2-E627-4841-B86B-1FADCC25D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95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13D152-FE6C-4FF8-8B0E-45AB89F948BB}" type="datetimeFigureOut">
              <a:rPr lang="en-US" smtClean="0"/>
              <a:t>27/11/2018</a:t>
            </a:fld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632EA2-E627-4841-B86B-1FADCC25D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617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13D152-FE6C-4FF8-8B0E-45AB89F948BB}" type="datetimeFigureOut">
              <a:rPr lang="en-US" smtClean="0"/>
              <a:t>27/11/2018</a:t>
            </a:fld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632EA2-E627-4841-B86B-1FADCC25D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4251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813D152-FE6C-4FF8-8B0E-45AB89F948BB}" type="datetimeFigureOut">
              <a:rPr lang="en-US" smtClean="0"/>
              <a:t>27/11/2018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2632EA2-E627-4841-B86B-1FADCC25D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002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1035050" y="1552575"/>
            <a:ext cx="10179050" cy="5305425"/>
            <a:chOff x="-652" y="978"/>
            <a:chExt cx="6412" cy="3342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/>
              <a:ahLst/>
              <a:cxnLst>
                <a:cxn ang="0">
                  <a:pos x="1523" y="2611"/>
                </a:cxn>
                <a:cxn ang="0">
                  <a:pos x="3698" y="2612"/>
                </a:cxn>
                <a:cxn ang="0">
                  <a:pos x="3698" y="2228"/>
                </a:cxn>
                <a:cxn ang="0">
                  <a:pos x="0" y="0"/>
                </a:cxn>
                <a:cxn ang="0">
                  <a:pos x="160" y="118"/>
                </a:cxn>
                <a:cxn ang="0">
                  <a:pos x="292" y="219"/>
                </a:cxn>
                <a:cxn ang="0">
                  <a:pos x="441" y="347"/>
                </a:cxn>
                <a:cxn ang="0">
                  <a:pos x="585" y="482"/>
                </a:cxn>
                <a:cxn ang="0">
                  <a:pos x="796" y="711"/>
                </a:cxn>
                <a:cxn ang="0">
                  <a:pos x="983" y="955"/>
                </a:cxn>
                <a:cxn ang="0">
                  <a:pos x="1119" y="1168"/>
                </a:cxn>
                <a:cxn ang="0">
                  <a:pos x="1238" y="1388"/>
                </a:cxn>
                <a:cxn ang="0">
                  <a:pos x="1331" y="1608"/>
                </a:cxn>
                <a:cxn ang="0">
                  <a:pos x="1400" y="1809"/>
                </a:cxn>
                <a:cxn ang="0">
                  <a:pos x="1447" y="1979"/>
                </a:cxn>
                <a:cxn ang="0">
                  <a:pos x="1490" y="2190"/>
                </a:cxn>
                <a:cxn ang="0">
                  <a:pos x="1511" y="2374"/>
                </a:cxn>
                <a:cxn ang="0">
                  <a:pos x="1523" y="2611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Arc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G0" fmla="+- 0 0 0"/>
                <a:gd name="G1" fmla="+- 21231 0 0"/>
                <a:gd name="G2" fmla="+- 21600 0 0"/>
                <a:gd name="T0" fmla="*/ 3977 w 21600"/>
                <a:gd name="T1" fmla="*/ 0 h 21231"/>
                <a:gd name="T2" fmla="*/ 21600 w 21600"/>
                <a:gd name="T3" fmla="*/ 21231 h 21231"/>
                <a:gd name="T4" fmla="*/ 0 w 21600"/>
                <a:gd name="T5" fmla="*/ 21231 h 21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5605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7620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C1860C-8A2A-466C-B466-E757F36D4AC0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27/11/2018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44269-0775-4039-87E3-BCE96AE8237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3552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29777-D4BD-493A-A5F8-AD14F894C7C2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27/11/2018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DC84E-9FE2-4E69-81DE-AA94D19BEAF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6895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4C6381-162F-4A4E-8BC4-71F7BF0DF81F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27/11/2018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AD538A-2576-4609-9D79-A74162C82D4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8016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EF01BD-6CA4-4725-A87E-8286636B69A0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27/11/2018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0CE78-5743-4D30-8704-752D0397B06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8210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4F4DC1-0FCE-43BC-AF22-42659CC229D4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27/11/2018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7EFAD9-7920-4F3C-BF12-58F8E7FCB33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8752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0F4A8F-446A-42C3-90C0-0544A7B346C3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27/11/2018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8FBBBF-7F56-4789-8F31-0E5276A94E2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811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13D152-FE6C-4FF8-8B0E-45AB89F948BB}" type="datetimeFigureOut">
              <a:rPr lang="en-US" smtClean="0"/>
              <a:t>27/11/2018</a:t>
            </a:fld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632EA2-E627-4841-B86B-1FADCC25D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2694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777F1B-9F81-48C6-B42A-9B4B0A99BFC8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27/11/2018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D214FC-D3A4-4C3C-B4E6-3C96AC92EF0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9912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53DA31-4C1C-41FA-9530-2A84CF1E51AA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27/11/2018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64AFB8-D2AC-449D-B464-C4F1FB5BD4B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8299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EEB324-EE7A-426D-9CC6-8EB849DE958C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27/11/2018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2DF822-0057-4BCE-BE54-09D39548082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0634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EFD21-77F2-4D70-929B-E04C06A62B2A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27/11/2018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1FF26D-B619-4CF2-B86A-5F5E9375F08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7167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3BEDD3-DD38-49C8-994F-AD2A3A65BEBF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27/11/2018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94833-A37C-4885-A27D-1CDAFDE303B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5226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r>
              <a:rPr lang="en-US" noProof="0" smtClean="0"/>
              <a:t>Click icon to add chart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5F1DB-C9B9-4DE1-8186-08ED90FB6384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27/11/2018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1571C-775F-404D-8A31-4CE5198ABD2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498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81E8AB-36ED-4328-AE0B-AE49C9898C94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27/11/2018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B7DC50-9902-4326-A74E-F133E9A12FF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0380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5337A-DD46-41BB-BEF1-E15B7E266E1E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27/11/2018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08DC9-8978-47E5-AD5F-9807B8F6BCC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8061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64DCB-AF3B-4C44-8891-862003BB1DDD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27/11/2018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1B933-90EE-462D-9080-B5B3387969E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8332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360CA-78E9-4099-B8BF-867A0DF864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6567C-1E8F-49E9-83BC-05FC06B6D6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145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13D152-FE6C-4FF8-8B0E-45AB89F948BB}" type="datetimeFigureOut">
              <a:rPr lang="en-US" smtClean="0"/>
              <a:t>27/11/2018</a:t>
            </a:fld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632EA2-E627-4841-B86B-1FADCC25D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647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360CA-78E9-4099-B8BF-867A0DF864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6567C-1E8F-49E9-83BC-05FC06B6D6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9849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360CA-78E9-4099-B8BF-867A0DF864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6567C-1E8F-49E9-83BC-05FC06B6D6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7108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360CA-78E9-4099-B8BF-867A0DF864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6567C-1E8F-49E9-83BC-05FC06B6D6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5604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360CA-78E9-4099-B8BF-867A0DF864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6567C-1E8F-49E9-83BC-05FC06B6D6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4593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360CA-78E9-4099-B8BF-867A0DF864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6567C-1E8F-49E9-83BC-05FC06B6D6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0322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360CA-78E9-4099-B8BF-867A0DF864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6567C-1E8F-49E9-83BC-05FC06B6D6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5679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360CA-78E9-4099-B8BF-867A0DF864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6567C-1E8F-49E9-83BC-05FC06B6D6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6211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360CA-78E9-4099-B8BF-867A0DF864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6567C-1E8F-49E9-83BC-05FC06B6D6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4330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360CA-78E9-4099-B8BF-867A0DF864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6567C-1E8F-49E9-83BC-05FC06B6D6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0355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360CA-78E9-4099-B8BF-867A0DF864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6567C-1E8F-49E9-83BC-05FC06B6D6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562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13D152-FE6C-4FF8-8B0E-45AB89F948BB}" type="datetimeFigureOut">
              <a:rPr lang="en-US" smtClean="0"/>
              <a:t>27/11/2018</a:t>
            </a:fld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632EA2-E627-4841-B86B-1FADCC25D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0234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Data Slide (for content heavy tables and char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2250"/>
              </a:lnSpc>
              <a:defRPr sz="2100" b="1" baseline="0">
                <a:solidFill>
                  <a:srgbClr val="D9531E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 dirty="0"/>
              <a:t>Bottom band: NCEZID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08"/>
          <a:stretch/>
        </p:blipFill>
        <p:spPr>
          <a:xfrm>
            <a:off x="0" y="6692416"/>
            <a:ext cx="9144000" cy="165587"/>
          </a:xfrm>
          <a:prstGeom prst="rect">
            <a:avLst/>
          </a:prstGeom>
        </p:spPr>
      </p:pic>
      <p:sp>
        <p:nvSpPr>
          <p:cNvPr id="7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57200" y="1545167"/>
            <a:ext cx="8229600" cy="4455584"/>
          </a:xfrm>
        </p:spPr>
        <p:txBody>
          <a:bodyPr/>
          <a:lstStyle>
            <a:lvl1pPr marL="257168" indent="-257168">
              <a:buClr>
                <a:srgbClr val="E25423"/>
              </a:buClr>
              <a:buFont typeface="Wingdings" panose="05000000000000000000" pitchFamily="2" charset="2"/>
              <a:buChar char="§"/>
              <a:defRPr sz="1500">
                <a:solidFill>
                  <a:schemeClr val="accent4">
                    <a:lumMod val="75000"/>
                  </a:schemeClr>
                </a:solidFill>
              </a:defRPr>
            </a:lvl1pPr>
            <a:lvl2pPr>
              <a:buClr>
                <a:srgbClr val="8D8B00"/>
              </a:buClr>
              <a:defRPr sz="15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>
                <a:srgbClr val="006A71"/>
              </a:buClr>
              <a:defRPr sz="15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 sz="1500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1500"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92130192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13D152-FE6C-4FF8-8B0E-45AB89F948BB}" type="datetimeFigureOut">
              <a:rPr lang="en-US" smtClean="0"/>
              <a:t>27/11/2018</a:t>
            </a:fld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632EA2-E627-4841-B86B-1FADCC25D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497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13D152-FE6C-4FF8-8B0E-45AB89F948BB}" type="datetimeFigureOut">
              <a:rPr lang="en-US" smtClean="0"/>
              <a:t>27/11/2018</a:t>
            </a:fld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632EA2-E627-4841-B86B-1FADCC25D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535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13D152-FE6C-4FF8-8B0E-45AB89F948BB}" type="datetimeFigureOut">
              <a:rPr lang="en-US" smtClean="0"/>
              <a:t>27/11/2018</a:t>
            </a:fld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632EA2-E627-4841-B86B-1FADCC25D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160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13D152-FE6C-4FF8-8B0E-45AB89F948BB}" type="datetimeFigureOut">
              <a:rPr lang="en-US" smtClean="0"/>
              <a:t>27/11/2018</a:t>
            </a:fld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632EA2-E627-4841-B86B-1FADCC25D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870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13D152-FE6C-4FF8-8B0E-45AB89F948BB}" type="datetimeFigureOut">
              <a:rPr lang="en-US" smtClean="0"/>
              <a:t>27/11/2018</a:t>
            </a:fld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632EA2-E627-4841-B86B-1FADCC25D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666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1588"/>
            <a:ext cx="9132888" cy="6845300"/>
            <a:chOff x="0" y="1"/>
            <a:chExt cx="5753" cy="4312"/>
          </a:xfrm>
        </p:grpSpPr>
        <p:sp>
          <p:nvSpPr>
            <p:cNvPr id="514051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/>
              <a:ahLst/>
              <a:cxnLst>
                <a:cxn ang="0">
                  <a:pos x="1905" y="3312"/>
                </a:cxn>
                <a:cxn ang="0">
                  <a:pos x="2358" y="3313"/>
                </a:cxn>
                <a:cxn ang="0">
                  <a:pos x="2358" y="1437"/>
                </a:cxn>
                <a:cxn ang="0">
                  <a:pos x="0" y="0"/>
                </a:cxn>
                <a:cxn ang="0">
                  <a:pos x="201" y="150"/>
                </a:cxn>
                <a:cxn ang="0">
                  <a:pos x="366" y="279"/>
                </a:cxn>
                <a:cxn ang="0">
                  <a:pos x="552" y="441"/>
                </a:cxn>
                <a:cxn ang="0">
                  <a:pos x="732" y="612"/>
                </a:cxn>
                <a:cxn ang="0">
                  <a:pos x="996" y="903"/>
                </a:cxn>
                <a:cxn ang="0">
                  <a:pos x="1230" y="1212"/>
                </a:cxn>
                <a:cxn ang="0">
                  <a:pos x="1400" y="1482"/>
                </a:cxn>
                <a:cxn ang="0">
                  <a:pos x="1548" y="1761"/>
                </a:cxn>
                <a:cxn ang="0">
                  <a:pos x="1665" y="2040"/>
                </a:cxn>
                <a:cxn ang="0">
                  <a:pos x="1751" y="2295"/>
                </a:cxn>
                <a:cxn ang="0">
                  <a:pos x="1809" y="2511"/>
                </a:cxn>
                <a:cxn ang="0">
                  <a:pos x="1863" y="2778"/>
                </a:cxn>
                <a:cxn ang="0">
                  <a:pos x="1890" y="3012"/>
                </a:cxn>
                <a:cxn ang="0">
                  <a:pos x="1905" y="3312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4052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1405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4054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fld id="{C813D152-FE6C-4FF8-8B0E-45AB89F948BB}" type="datetimeFigureOut">
              <a:rPr lang="en-US" smtClean="0"/>
              <a:t>27/11/2018</a:t>
            </a:fld>
            <a:endParaRPr lang="en-US"/>
          </a:p>
        </p:txBody>
      </p:sp>
      <p:sp>
        <p:nvSpPr>
          <p:cNvPr id="51405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endParaRPr lang="en-US"/>
          </a:p>
        </p:txBody>
      </p:sp>
      <p:sp>
        <p:nvSpPr>
          <p:cNvPr id="514056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fld id="{F2632EA2-E627-4841-B86B-1FADCC25DD8A}" type="slidenum">
              <a:rPr lang="en-US" smtClean="0"/>
              <a:t>‹#›</a:t>
            </a:fld>
            <a:endParaRPr lang="en-US"/>
          </a:p>
        </p:txBody>
      </p:sp>
      <p:sp>
        <p:nvSpPr>
          <p:cNvPr id="3079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atang" pitchFamily="18" charset="-127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atang" pitchFamily="18" charset="-127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atang" pitchFamily="18" charset="-127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atang" pitchFamily="18" charset="-127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atang" pitchFamily="18" charset="-127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atang" pitchFamily="18" charset="-127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atang" pitchFamily="18" charset="-127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atang" pitchFamily="18" charset="-127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1588"/>
            <a:ext cx="9132888" cy="6845300"/>
            <a:chOff x="0" y="1"/>
            <a:chExt cx="5753" cy="4312"/>
          </a:xfrm>
        </p:grpSpPr>
        <p:sp>
          <p:nvSpPr>
            <p:cNvPr id="24579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/>
              <a:ahLst/>
              <a:cxnLst>
                <a:cxn ang="0">
                  <a:pos x="1905" y="3312"/>
                </a:cxn>
                <a:cxn ang="0">
                  <a:pos x="2358" y="3313"/>
                </a:cxn>
                <a:cxn ang="0">
                  <a:pos x="2358" y="1437"/>
                </a:cxn>
                <a:cxn ang="0">
                  <a:pos x="0" y="0"/>
                </a:cxn>
                <a:cxn ang="0">
                  <a:pos x="201" y="150"/>
                </a:cxn>
                <a:cxn ang="0">
                  <a:pos x="366" y="279"/>
                </a:cxn>
                <a:cxn ang="0">
                  <a:pos x="552" y="441"/>
                </a:cxn>
                <a:cxn ang="0">
                  <a:pos x="732" y="612"/>
                </a:cxn>
                <a:cxn ang="0">
                  <a:pos x="996" y="903"/>
                </a:cxn>
                <a:cxn ang="0">
                  <a:pos x="1230" y="1212"/>
                </a:cxn>
                <a:cxn ang="0">
                  <a:pos x="1400" y="1482"/>
                </a:cxn>
                <a:cxn ang="0">
                  <a:pos x="1548" y="1761"/>
                </a:cxn>
                <a:cxn ang="0">
                  <a:pos x="1665" y="2040"/>
                </a:cxn>
                <a:cxn ang="0">
                  <a:pos x="1751" y="2295"/>
                </a:cxn>
                <a:cxn ang="0">
                  <a:pos x="1809" y="2511"/>
                </a:cxn>
                <a:cxn ang="0">
                  <a:pos x="1863" y="2778"/>
                </a:cxn>
                <a:cxn ang="0">
                  <a:pos x="1890" y="3012"/>
                </a:cxn>
                <a:cxn ang="0">
                  <a:pos x="1905" y="3312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580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458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fld id="{8332AF8F-8BDD-4BA0-9EE5-080F166B2E17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27/11/2018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58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fld id="{EF7A73B9-800C-4FB9-8268-5468F00FE42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03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034312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4360CA-78E9-4099-B8BF-867A0DF864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27/11/2018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6567C-1E8F-49E9-83BC-05FC06B6D6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27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wm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Pit falls in Lab diagnosis of </a:t>
            </a:r>
            <a:r>
              <a:rPr lang="en-US" b="1" dirty="0"/>
              <a:t>R</a:t>
            </a:r>
            <a:r>
              <a:rPr lang="en-US" b="1" dirty="0" smtClean="0"/>
              <a:t>espiratory Tract infections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81600"/>
          </a:xfrm>
        </p:spPr>
        <p:txBody>
          <a:bodyPr/>
          <a:lstStyle/>
          <a:p>
            <a:pPr marL="365760" lvl="1" indent="0" algn="ctr">
              <a:spcBef>
                <a:spcPct val="50000"/>
              </a:spcBef>
              <a:buNone/>
            </a:pPr>
            <a:r>
              <a:rPr lang="en-US" sz="3200" b="1" dirty="0" smtClean="0">
                <a:latin typeface="+mj-lt"/>
              </a:rPr>
              <a:t>Prof. Gunturu </a:t>
            </a:r>
            <a:r>
              <a:rPr lang="en-US" sz="3200" b="1" dirty="0">
                <a:latin typeface="+mj-lt"/>
              </a:rPr>
              <a:t>Revathi </a:t>
            </a:r>
            <a:endParaRPr lang="en-US" sz="3200" b="1" dirty="0" smtClean="0">
              <a:latin typeface="+mj-lt"/>
            </a:endParaRPr>
          </a:p>
          <a:p>
            <a:pPr marL="365760" lvl="1" indent="0" algn="ctr">
              <a:spcBef>
                <a:spcPct val="50000"/>
              </a:spcBef>
              <a:buNone/>
            </a:pPr>
            <a:r>
              <a:rPr lang="en-US" sz="2400" b="1" dirty="0" smtClean="0">
                <a:latin typeface="+mj-lt"/>
              </a:rPr>
              <a:t>Department of Pathology</a:t>
            </a:r>
          </a:p>
          <a:p>
            <a:pPr marL="365760" lvl="1" indent="0" algn="ctr">
              <a:spcBef>
                <a:spcPct val="50000"/>
              </a:spcBef>
              <a:buNone/>
            </a:pPr>
            <a:r>
              <a:rPr lang="en-US" sz="2400" b="1" dirty="0" smtClean="0">
                <a:latin typeface="+mj-lt"/>
              </a:rPr>
              <a:t>The </a:t>
            </a:r>
            <a:r>
              <a:rPr lang="en-US" sz="2400" b="1" dirty="0">
                <a:latin typeface="+mj-lt"/>
              </a:rPr>
              <a:t>Aga Khan University </a:t>
            </a:r>
            <a:r>
              <a:rPr lang="en-US" sz="2400" b="1" dirty="0" smtClean="0">
                <a:latin typeface="+mj-lt"/>
              </a:rPr>
              <a:t>Hospital, </a:t>
            </a:r>
            <a:r>
              <a:rPr lang="en-US" sz="2400" b="1" dirty="0">
                <a:latin typeface="+mj-lt"/>
              </a:rPr>
              <a:t>Nairobi </a:t>
            </a:r>
          </a:p>
          <a:p>
            <a:pPr marL="365760" lvl="1" indent="0" algn="ctr">
              <a:spcBef>
                <a:spcPct val="50000"/>
              </a:spcBef>
              <a:buNone/>
            </a:pPr>
            <a:r>
              <a:rPr lang="en-US" sz="2800" b="1" dirty="0" smtClean="0">
                <a:latin typeface="+mj-lt"/>
              </a:rPr>
              <a:t>IPNET Kenya Pre Congress Workshop</a:t>
            </a:r>
          </a:p>
          <a:p>
            <a:pPr marL="365760" lvl="1" indent="0" algn="ctr">
              <a:spcBef>
                <a:spcPct val="50000"/>
              </a:spcBef>
              <a:buNone/>
            </a:pPr>
            <a:r>
              <a:rPr lang="en-US" b="1" dirty="0" smtClean="0">
                <a:latin typeface="+mj-lt"/>
              </a:rPr>
              <a:t>AMS  &amp; Respiratory Tract Infections</a:t>
            </a:r>
            <a:endParaRPr lang="en-US" b="1" dirty="0">
              <a:latin typeface="+mj-lt"/>
            </a:endParaRPr>
          </a:p>
          <a:p>
            <a:pPr marL="365760" lvl="1" indent="0" algn="ctr">
              <a:spcBef>
                <a:spcPct val="50000"/>
              </a:spcBef>
              <a:buNone/>
            </a:pPr>
            <a:r>
              <a:rPr lang="en-US" sz="2800" b="1" dirty="0" smtClean="0">
                <a:latin typeface="+mj-lt"/>
              </a:rPr>
              <a:t>27-11-2018 </a:t>
            </a:r>
          </a:p>
          <a:p>
            <a:pPr marL="365760" lvl="1" indent="0" algn="ctr">
              <a:spcBef>
                <a:spcPct val="50000"/>
              </a:spcBef>
              <a:buNone/>
            </a:pPr>
            <a:r>
              <a:rPr lang="en-US" sz="2800" b="1" dirty="0" smtClean="0">
                <a:latin typeface="+mj-lt"/>
              </a:rPr>
              <a:t>Green Hills, </a:t>
            </a:r>
            <a:r>
              <a:rPr lang="en-US" sz="2800" b="1" dirty="0" err="1" smtClean="0">
                <a:latin typeface="+mj-lt"/>
              </a:rPr>
              <a:t>Nyeri</a:t>
            </a:r>
            <a:endParaRPr lang="en-US" sz="2800" b="1" dirty="0" smtClean="0">
              <a:latin typeface="+mj-lt"/>
            </a:endParaRPr>
          </a:p>
          <a:p>
            <a:pPr marL="365760" lvl="1" indent="0" algn="ctr">
              <a:spcBef>
                <a:spcPct val="50000"/>
              </a:spcBef>
              <a:buNone/>
            </a:pPr>
            <a:r>
              <a:rPr lang="en-US" sz="2800" b="1" dirty="0" smtClean="0">
                <a:latin typeface="+mj-lt"/>
              </a:rPr>
              <a:t>Nairobi, Kenya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65883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user\Downloads\IMG_12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1491300"/>
      </p:ext>
    </p:extLst>
  </p:cSld>
  <p:clrMapOvr>
    <a:masterClrMapping/>
  </p:clrMapOvr>
  <p:transition spd="slow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006458" cy="631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95845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tatic.www.bmj.com/content/bmj/352/bmj.i939/F2.large.jpg?width=800&amp;height=6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7792132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5181600"/>
            <a:ext cx="8991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Fig 2 Geographical distribution of urinary E coli resistance prevalence to ampicillin (%) by OECD and non-OECD countries,15 with number of included studies per country in parentheses)</a:t>
            </a:r>
          </a:p>
        </p:txBody>
      </p:sp>
    </p:spTree>
    <p:extLst>
      <p:ext uri="{BB962C8B-B14F-4D97-AF65-F5344CB8AC3E}">
        <p14:creationId xmlns:p14="http://schemas.microsoft.com/office/powerpoint/2010/main" val="284169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457200"/>
            <a:ext cx="8763000" cy="558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975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8915400" cy="137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1543434"/>
            <a:ext cx="8986157" cy="218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105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2" y="65257"/>
            <a:ext cx="906780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66800"/>
            <a:ext cx="9067800" cy="2732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074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8933243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551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50" y="685800"/>
            <a:ext cx="9179613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246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990600"/>
            <a:ext cx="76962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/>
              <a:t>The role of the microbiology laboratory in the diagnosis of community-acquired pneumonia (CAP) remains controversial. </a:t>
            </a:r>
          </a:p>
          <a:p>
            <a:endParaRPr lang="en-US" sz="3200" b="1" dirty="0"/>
          </a:p>
          <a:p>
            <a:r>
              <a:rPr lang="en-US" sz="3200" b="1" dirty="0" smtClean="0"/>
              <a:t>Limitations of diagnostic tests have led to the development of guidelines for empirical treatment approaches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25093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838200"/>
            <a:ext cx="8915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T</a:t>
            </a:r>
            <a:r>
              <a:rPr lang="en-US" sz="2400" b="1" dirty="0" smtClean="0"/>
              <a:t>he need to establish an etiology in the hospitalized patient and the immunocompromised host with lower respiratory tract </a:t>
            </a:r>
            <a:r>
              <a:rPr lang="en-US" sz="2400" b="1" dirty="0"/>
              <a:t>infection </a:t>
            </a:r>
            <a:r>
              <a:rPr lang="en-US" sz="2400" b="1" dirty="0" smtClean="0"/>
              <a:t>–Is  less </a:t>
            </a:r>
            <a:r>
              <a:rPr lang="en-US" sz="2400" b="1" dirty="0"/>
              <a:t>controversial 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0" y="2209800"/>
            <a:ext cx="8763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A variety of noninvasive and invasive tests have been proposed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1" u="sng" dirty="0" smtClean="0"/>
              <a:t>Culture and Gram </a:t>
            </a:r>
            <a:r>
              <a:rPr lang="en-US" sz="2000" b="1" u="sng" dirty="0"/>
              <a:t>stain of endotracheal sputum </a:t>
            </a:r>
            <a:r>
              <a:rPr lang="en-US" sz="2000" b="1" u="sng" dirty="0" smtClean="0"/>
              <a:t>samples – poor predictive value</a:t>
            </a:r>
            <a:endParaRPr lang="en-US" b="1" u="sng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1" dirty="0" smtClean="0"/>
              <a:t>Bronchoscopy </a:t>
            </a:r>
            <a:r>
              <a:rPr lang="en-US" sz="2000" b="1" dirty="0"/>
              <a:t>advocated </a:t>
            </a:r>
            <a:r>
              <a:rPr lang="en-US" sz="2000" b="1" dirty="0" smtClean="0"/>
              <a:t>popularly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1" dirty="0" smtClean="0"/>
              <a:t>Protected specimen </a:t>
            </a:r>
            <a:r>
              <a:rPr lang="en-US" sz="2000" b="1" dirty="0"/>
              <a:t>brushes (PSBs</a:t>
            </a:r>
            <a:r>
              <a:rPr lang="en-US" sz="2000" b="1" dirty="0" smtClean="0"/>
              <a:t>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b="1" dirty="0" smtClean="0"/>
              <a:t>Other  </a:t>
            </a:r>
            <a:r>
              <a:rPr lang="en-US" sz="2000" b="1" dirty="0"/>
              <a:t>methods include mini-BAL, blinded</a:t>
            </a:r>
          </a:p>
          <a:p>
            <a:r>
              <a:rPr lang="en-US" sz="2000" b="1" dirty="0" smtClean="0"/>
              <a:t>    bronchial </a:t>
            </a:r>
            <a:r>
              <a:rPr lang="en-US" sz="2000" b="1" dirty="0"/>
              <a:t>sampling, and blinded sampling by the PSB </a:t>
            </a:r>
            <a:r>
              <a:rPr lang="en-US" sz="2000" b="1" dirty="0" smtClean="0"/>
              <a:t>technique</a:t>
            </a:r>
          </a:p>
          <a:p>
            <a:endParaRPr lang="en-US" sz="2000" b="1" u="sng" dirty="0"/>
          </a:p>
          <a:p>
            <a:r>
              <a:rPr lang="en-US" sz="2800" b="1" u="sng" dirty="0" smtClean="0"/>
              <a:t>Role of Quantitative cultures is a controversy</a:t>
            </a:r>
            <a:endParaRPr lang="en-US" sz="2800" b="1" u="sng" dirty="0"/>
          </a:p>
        </p:txBody>
      </p:sp>
    </p:spTree>
    <p:extLst>
      <p:ext uri="{BB962C8B-B14F-4D97-AF65-F5344CB8AC3E}">
        <p14:creationId xmlns:p14="http://schemas.microsoft.com/office/powerpoint/2010/main" val="95420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image1.slideserve.com/1605406/general-guidelines-for-specimen-collection-for-tb-analysis-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85800"/>
            <a:ext cx="6858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493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07837"/>
            <a:ext cx="4724400" cy="6717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43473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age1.slideserve.com/1605406/safety-and-infection-control-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42900"/>
            <a:ext cx="8229600" cy="617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81876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1.slideserve.com/1605406/specimen-quality-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610600" cy="645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40193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image1.slideserve.com/1605406/3-ways-in-which-micro-lab-can-id-bacterial-agents-of-rti-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228600"/>
            <a:ext cx="8331199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7297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4363445"/>
              </p:ext>
            </p:extLst>
          </p:nvPr>
        </p:nvGraphicFramePr>
        <p:xfrm>
          <a:off x="152400" y="1828803"/>
          <a:ext cx="8839200" cy="4800600"/>
        </p:xfrm>
        <a:graphic>
          <a:graphicData uri="http://schemas.openxmlformats.org/drawingml/2006/table">
            <a:tbl>
              <a:tblPr/>
              <a:tblGrid>
                <a:gridCol w="1473200"/>
                <a:gridCol w="1473200"/>
                <a:gridCol w="1473200"/>
                <a:gridCol w="1473200"/>
                <a:gridCol w="1473200"/>
                <a:gridCol w="1473200"/>
              </a:tblGrid>
              <a:tr h="426720">
                <a:tc>
                  <a:txBody>
                    <a:bodyPr/>
                    <a:lstStyle/>
                    <a:p>
                      <a:pPr algn="l" fontAlgn="t"/>
                      <a:endParaRPr lang="en-US" dirty="0">
                        <a:solidFill>
                          <a:schemeClr val="bg2"/>
                        </a:solidFill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>
                          <a:solidFill>
                            <a:schemeClr val="bg2"/>
                          </a:solidFill>
                          <a:effectLst/>
                        </a:rPr>
                        <a:t>Culture</a:t>
                      </a:r>
                    </a:p>
                  </a:txBody>
                  <a:tcPr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>
                          <a:solidFill>
                            <a:schemeClr val="bg2"/>
                          </a:solidFill>
                          <a:effectLst/>
                        </a:rPr>
                        <a:t>Rapid EIA</a:t>
                      </a:r>
                    </a:p>
                  </a:txBody>
                  <a:tcPr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>
                          <a:solidFill>
                            <a:schemeClr val="bg2"/>
                          </a:solidFill>
                          <a:effectLst/>
                        </a:rPr>
                        <a:t>DFA/IFA</a:t>
                      </a:r>
                    </a:p>
                  </a:txBody>
                  <a:tcPr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>
                          <a:solidFill>
                            <a:schemeClr val="bg2"/>
                          </a:solidFill>
                          <a:effectLst/>
                        </a:rPr>
                        <a:t>PCR</a:t>
                      </a:r>
                    </a:p>
                  </a:txBody>
                  <a:tcPr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>
                          <a:solidFill>
                            <a:schemeClr val="bg2"/>
                          </a:solidFill>
                          <a:effectLst/>
                        </a:rPr>
                        <a:t>Serology</a:t>
                      </a:r>
                    </a:p>
                  </a:txBody>
                  <a:tcPr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426720"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>
                          <a:solidFill>
                            <a:schemeClr val="bg2"/>
                          </a:solidFill>
                          <a:effectLst/>
                        </a:rPr>
                        <a:t>Influenza A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>
                          <a:solidFill>
                            <a:schemeClr val="bg2"/>
                          </a:solidFill>
                          <a:effectLst/>
                        </a:rPr>
                        <a:t>++</a:t>
                      </a:r>
                    </a:p>
                  </a:txBody>
                  <a:tcPr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>
                          <a:solidFill>
                            <a:schemeClr val="bg2"/>
                          </a:solidFill>
                          <a:effectLst/>
                        </a:rPr>
                        <a:t>+</a:t>
                      </a:r>
                    </a:p>
                  </a:txBody>
                  <a:tcPr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>
                          <a:solidFill>
                            <a:schemeClr val="bg2"/>
                          </a:solidFill>
                          <a:effectLst/>
                        </a:rPr>
                        <a:t>+</a:t>
                      </a:r>
                    </a:p>
                  </a:txBody>
                  <a:tcPr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>
                          <a:solidFill>
                            <a:schemeClr val="bg2"/>
                          </a:solidFill>
                          <a:effectLst/>
                        </a:rPr>
                        <a:t>+++</a:t>
                      </a:r>
                    </a:p>
                  </a:txBody>
                  <a:tcPr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dirty="0">
                          <a:solidFill>
                            <a:schemeClr val="bg2"/>
                          </a:solidFill>
                          <a:effectLst/>
                        </a:rPr>
                        <a:t>++ </a:t>
                      </a:r>
                    </a:p>
                  </a:txBody>
                  <a:tcPr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6720">
                <a:tc>
                  <a:txBody>
                    <a:bodyPr/>
                    <a:lstStyle/>
                    <a:p>
                      <a:pPr algn="l" fontAlgn="t"/>
                      <a:r>
                        <a:rPr lang="en-US" dirty="0">
                          <a:solidFill>
                            <a:schemeClr val="bg2"/>
                          </a:solidFill>
                          <a:effectLst/>
                        </a:rPr>
                        <a:t>Influenza B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dirty="0">
                          <a:solidFill>
                            <a:schemeClr val="bg2"/>
                          </a:solidFill>
                          <a:effectLst/>
                        </a:rPr>
                        <a:t>++</a:t>
                      </a:r>
                    </a:p>
                  </a:txBody>
                  <a:tcPr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>
                          <a:solidFill>
                            <a:schemeClr val="bg2"/>
                          </a:solidFill>
                          <a:effectLst/>
                        </a:rPr>
                        <a:t>+</a:t>
                      </a:r>
                    </a:p>
                  </a:txBody>
                  <a:tcPr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dirty="0">
                          <a:solidFill>
                            <a:schemeClr val="bg2"/>
                          </a:solidFill>
                          <a:effectLst/>
                        </a:rPr>
                        <a:t>+</a:t>
                      </a:r>
                    </a:p>
                  </a:txBody>
                  <a:tcPr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>
                          <a:solidFill>
                            <a:schemeClr val="bg2"/>
                          </a:solidFill>
                          <a:effectLst/>
                        </a:rPr>
                        <a:t>+++</a:t>
                      </a:r>
                    </a:p>
                  </a:txBody>
                  <a:tcPr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dirty="0">
                          <a:solidFill>
                            <a:schemeClr val="bg2"/>
                          </a:solidFill>
                          <a:effectLst/>
                        </a:rPr>
                        <a:t>++ </a:t>
                      </a:r>
                    </a:p>
                  </a:txBody>
                  <a:tcPr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6720"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solidFill>
                            <a:schemeClr val="bg2"/>
                          </a:solidFill>
                          <a:effectLst/>
                        </a:rPr>
                        <a:t>RSV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dirty="0">
                          <a:solidFill>
                            <a:schemeClr val="bg2"/>
                          </a:solidFill>
                          <a:effectLst/>
                        </a:rPr>
                        <a:t>+</a:t>
                      </a:r>
                    </a:p>
                  </a:txBody>
                  <a:tcPr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>
                          <a:solidFill>
                            <a:schemeClr val="bg2"/>
                          </a:solidFill>
                          <a:effectLst/>
                        </a:rPr>
                        <a:t>+/−</a:t>
                      </a:r>
                    </a:p>
                  </a:txBody>
                  <a:tcPr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>
                          <a:solidFill>
                            <a:schemeClr val="bg2"/>
                          </a:solidFill>
                          <a:effectLst/>
                        </a:rPr>
                        <a:t>+/−</a:t>
                      </a:r>
                    </a:p>
                  </a:txBody>
                  <a:tcPr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>
                          <a:solidFill>
                            <a:schemeClr val="bg2"/>
                          </a:solidFill>
                          <a:effectLst/>
                        </a:rPr>
                        <a:t>+++</a:t>
                      </a:r>
                    </a:p>
                  </a:txBody>
                  <a:tcPr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>
                          <a:solidFill>
                            <a:schemeClr val="bg2"/>
                          </a:solidFill>
                          <a:effectLst/>
                        </a:rPr>
                        <a:t>+++</a:t>
                      </a:r>
                    </a:p>
                  </a:txBody>
                  <a:tcPr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6720"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solidFill>
                            <a:schemeClr val="bg2"/>
                          </a:solidFill>
                          <a:effectLst/>
                        </a:rPr>
                        <a:t>hMPV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dirty="0">
                          <a:solidFill>
                            <a:schemeClr val="bg2"/>
                          </a:solidFill>
                          <a:effectLst/>
                        </a:rPr>
                        <a:t>+/−</a:t>
                      </a:r>
                    </a:p>
                  </a:txBody>
                  <a:tcPr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dirty="0">
                          <a:solidFill>
                            <a:schemeClr val="bg2"/>
                          </a:solidFill>
                          <a:effectLst/>
                        </a:rPr>
                        <a:t>0</a:t>
                      </a:r>
                    </a:p>
                  </a:txBody>
                  <a:tcPr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>
                          <a:solidFill>
                            <a:schemeClr val="bg2"/>
                          </a:solidFill>
                          <a:effectLst/>
                        </a:rPr>
                        <a:t>+/−</a:t>
                      </a:r>
                    </a:p>
                  </a:txBody>
                  <a:tcPr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>
                          <a:solidFill>
                            <a:schemeClr val="bg2"/>
                          </a:solidFill>
                          <a:effectLst/>
                        </a:rPr>
                        <a:t>+++</a:t>
                      </a:r>
                    </a:p>
                  </a:txBody>
                  <a:tcPr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>
                          <a:solidFill>
                            <a:schemeClr val="bg2"/>
                          </a:solidFill>
                          <a:effectLst/>
                        </a:rPr>
                        <a:t>+++</a:t>
                      </a:r>
                    </a:p>
                  </a:txBody>
                  <a:tcPr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6720"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solidFill>
                            <a:schemeClr val="bg2"/>
                          </a:solidFill>
                          <a:effectLst/>
                        </a:rPr>
                        <a:t>PIV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>
                          <a:solidFill>
                            <a:schemeClr val="bg2"/>
                          </a:solidFill>
                          <a:effectLst/>
                        </a:rPr>
                        <a:t>+</a:t>
                      </a:r>
                    </a:p>
                  </a:txBody>
                  <a:tcPr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dirty="0">
                          <a:solidFill>
                            <a:schemeClr val="bg2"/>
                          </a:solidFill>
                          <a:effectLst/>
                        </a:rPr>
                        <a:t>0</a:t>
                      </a:r>
                    </a:p>
                  </a:txBody>
                  <a:tcPr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>
                          <a:solidFill>
                            <a:schemeClr val="bg2"/>
                          </a:solidFill>
                          <a:effectLst/>
                        </a:rPr>
                        <a:t>+/−</a:t>
                      </a:r>
                    </a:p>
                  </a:txBody>
                  <a:tcPr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>
                          <a:solidFill>
                            <a:schemeClr val="bg2"/>
                          </a:solidFill>
                          <a:effectLst/>
                        </a:rPr>
                        <a:t>+++</a:t>
                      </a:r>
                    </a:p>
                  </a:txBody>
                  <a:tcPr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>
                          <a:solidFill>
                            <a:schemeClr val="bg2"/>
                          </a:solidFill>
                          <a:effectLst/>
                        </a:rPr>
                        <a:t>+++</a:t>
                      </a:r>
                    </a:p>
                  </a:txBody>
                  <a:tcPr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46760"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solidFill>
                            <a:schemeClr val="bg2"/>
                          </a:solidFill>
                          <a:effectLst/>
                        </a:rPr>
                        <a:t>Coronaviruses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>
                          <a:solidFill>
                            <a:schemeClr val="bg2"/>
                          </a:solidFill>
                          <a:effectLst/>
                        </a:rPr>
                        <a:t>0</a:t>
                      </a:r>
                    </a:p>
                  </a:txBody>
                  <a:tcPr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dirty="0">
                          <a:solidFill>
                            <a:schemeClr val="bg2"/>
                          </a:solidFill>
                          <a:effectLst/>
                        </a:rPr>
                        <a:t>0</a:t>
                      </a:r>
                    </a:p>
                  </a:txBody>
                  <a:tcPr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dirty="0">
                          <a:solidFill>
                            <a:schemeClr val="bg2"/>
                          </a:solidFill>
                          <a:effectLst/>
                        </a:rPr>
                        <a:t>0</a:t>
                      </a:r>
                    </a:p>
                  </a:txBody>
                  <a:tcPr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>
                          <a:solidFill>
                            <a:schemeClr val="bg2"/>
                          </a:solidFill>
                          <a:effectLst/>
                        </a:rPr>
                        <a:t>+++</a:t>
                      </a:r>
                    </a:p>
                  </a:txBody>
                  <a:tcPr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>
                          <a:solidFill>
                            <a:schemeClr val="bg2"/>
                          </a:solidFill>
                          <a:effectLst/>
                        </a:rPr>
                        <a:t>+++</a:t>
                      </a:r>
                    </a:p>
                  </a:txBody>
                  <a:tcPr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46760"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solidFill>
                            <a:schemeClr val="bg2"/>
                          </a:solidFill>
                          <a:effectLst/>
                        </a:rPr>
                        <a:t>Adenoviruses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>
                          <a:solidFill>
                            <a:schemeClr val="bg2"/>
                          </a:solidFill>
                          <a:effectLst/>
                        </a:rPr>
                        <a:t>+</a:t>
                      </a:r>
                    </a:p>
                  </a:txBody>
                  <a:tcPr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>
                          <a:solidFill>
                            <a:schemeClr val="bg2"/>
                          </a:solidFill>
                          <a:effectLst/>
                        </a:rPr>
                        <a:t>0</a:t>
                      </a:r>
                    </a:p>
                  </a:txBody>
                  <a:tcPr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dirty="0">
                          <a:solidFill>
                            <a:schemeClr val="bg2"/>
                          </a:solidFill>
                          <a:effectLst/>
                        </a:rPr>
                        <a:t>+/−</a:t>
                      </a:r>
                    </a:p>
                  </a:txBody>
                  <a:tcPr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dirty="0">
                          <a:solidFill>
                            <a:schemeClr val="bg2"/>
                          </a:solidFill>
                          <a:effectLst/>
                        </a:rPr>
                        <a:t>+++</a:t>
                      </a:r>
                    </a:p>
                  </a:txBody>
                  <a:tcPr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dirty="0">
                          <a:solidFill>
                            <a:schemeClr val="bg2"/>
                          </a:solidFill>
                          <a:effectLst/>
                        </a:rPr>
                        <a:t>+ </a:t>
                      </a:r>
                    </a:p>
                  </a:txBody>
                  <a:tcPr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46760">
                <a:tc>
                  <a:txBody>
                    <a:bodyPr/>
                    <a:lstStyle/>
                    <a:p>
                      <a:pPr algn="l" fontAlgn="t"/>
                      <a:r>
                        <a:rPr lang="en-US">
                          <a:solidFill>
                            <a:schemeClr val="bg2"/>
                          </a:solidFill>
                          <a:effectLst/>
                        </a:rPr>
                        <a:t>Rhinoviruses</a:t>
                      </a:r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>
                          <a:solidFill>
                            <a:schemeClr val="bg2"/>
                          </a:solidFill>
                          <a:effectLst/>
                        </a:rPr>
                        <a:t>+</a:t>
                      </a:r>
                    </a:p>
                  </a:txBody>
                  <a:tcPr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>
                          <a:solidFill>
                            <a:schemeClr val="bg2"/>
                          </a:solidFill>
                          <a:effectLst/>
                        </a:rPr>
                        <a:t>0</a:t>
                      </a:r>
                    </a:p>
                  </a:txBody>
                  <a:tcPr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>
                          <a:solidFill>
                            <a:schemeClr val="bg2"/>
                          </a:solidFill>
                          <a:effectLst/>
                        </a:rPr>
                        <a:t>0</a:t>
                      </a:r>
                    </a:p>
                  </a:txBody>
                  <a:tcPr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dirty="0">
                          <a:solidFill>
                            <a:schemeClr val="bg2"/>
                          </a:solidFill>
                          <a:effectLst/>
                        </a:rPr>
                        <a:t>+++</a:t>
                      </a:r>
                    </a:p>
                  </a:txBody>
                  <a:tcPr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dirty="0">
                          <a:solidFill>
                            <a:schemeClr val="bg2"/>
                          </a:solidFill>
                          <a:effectLst/>
                        </a:rPr>
                        <a:t>0 </a:t>
                      </a:r>
                    </a:p>
                  </a:txBody>
                  <a:tcPr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81000" y="152400"/>
            <a:ext cx="8610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Summary of Test Characteristics of Different Diagnostic </a:t>
            </a:r>
            <a:r>
              <a:rPr lang="en-US" sz="2400" b="1" dirty="0" smtClean="0"/>
              <a:t>   Tests </a:t>
            </a:r>
            <a:r>
              <a:rPr lang="en-US" sz="2400" b="1" dirty="0"/>
              <a:t>for Various Respiratory Viral </a:t>
            </a:r>
            <a:r>
              <a:rPr lang="en-US" sz="2400" b="1" dirty="0" smtClean="0"/>
              <a:t>Pathogens</a:t>
            </a:r>
          </a:p>
          <a:p>
            <a:pPr algn="ctr"/>
            <a:r>
              <a:rPr lang="en-US" sz="2400" b="1" dirty="0"/>
              <a:t> </a:t>
            </a:r>
            <a:r>
              <a:rPr lang="en-US" sz="2400" b="1" dirty="0" smtClean="0"/>
              <a:t>          </a:t>
            </a:r>
            <a:r>
              <a:rPr lang="en-US" sz="2400" b="1" dirty="0"/>
              <a:t>in Older Adults</a:t>
            </a:r>
          </a:p>
        </p:txBody>
      </p:sp>
    </p:spTree>
    <p:extLst>
      <p:ext uri="{BB962C8B-B14F-4D97-AF65-F5344CB8AC3E}">
        <p14:creationId xmlns:p14="http://schemas.microsoft.com/office/powerpoint/2010/main" val="262372313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13" y="85725"/>
            <a:ext cx="5591175" cy="668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232407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88392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355856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346"/>
            <a:ext cx="8458200" cy="6733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381207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990600"/>
            <a:ext cx="8305800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/>
          </a:p>
          <a:p>
            <a:r>
              <a:rPr lang="en-US" sz="3200" b="1" dirty="0" smtClean="0"/>
              <a:t>It </a:t>
            </a:r>
            <a:r>
              <a:rPr lang="en-US" sz="3200" b="1" dirty="0"/>
              <a:t>is increasingly </a:t>
            </a:r>
            <a:r>
              <a:rPr lang="en-US" sz="3200" b="1" dirty="0" smtClean="0"/>
              <a:t>being emphasized </a:t>
            </a:r>
            <a:r>
              <a:rPr lang="en-US" sz="3200" b="1" dirty="0"/>
              <a:t>that NAATs are superior to traditional virus detection methods due to enhanced sensitivity and specificity, a broad range of virus detection, and rapid turnaround time</a:t>
            </a:r>
            <a:r>
              <a:rPr lang="en-US" sz="3200" b="1" dirty="0" smtClean="0"/>
              <a:t>.</a:t>
            </a:r>
          </a:p>
          <a:p>
            <a:endParaRPr lang="en-US" sz="3200" b="1" dirty="0"/>
          </a:p>
          <a:p>
            <a:r>
              <a:rPr lang="en-US" sz="3200" b="1" dirty="0" smtClean="0"/>
              <a:t>What is the practical experience in a diagnostic lab?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08706777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533400"/>
            <a:ext cx="89154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Conclusions: Laboratory diagnosis will likely be clinically useful in some but not all cases of viral </a:t>
            </a:r>
            <a:r>
              <a:rPr lang="en-US" sz="4000" b="1" dirty="0" smtClean="0"/>
              <a:t>infections. </a:t>
            </a:r>
          </a:p>
          <a:p>
            <a:endParaRPr lang="en-US" sz="4000" b="1" dirty="0" smtClean="0"/>
          </a:p>
          <a:p>
            <a:r>
              <a:rPr lang="en-US" sz="3600" b="1" dirty="0" smtClean="0"/>
              <a:t>As </a:t>
            </a:r>
            <a:r>
              <a:rPr lang="en-US" sz="3600" b="1" dirty="0"/>
              <a:t>new diagnostic methods become widely available, it is increasingly important to develop guidelines for laboratory testing when viral illness is suspected</a:t>
            </a:r>
            <a:r>
              <a:rPr lang="en-US" sz="4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875127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752600"/>
            <a:ext cx="861060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Although respiratory virus infections cause significant morbidity and mortality, laboratory diagnosis may not be needed in all patients or under all conditions.</a:t>
            </a:r>
            <a:r>
              <a:rPr lang="en-US" sz="4400" b="1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2713457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0"/>
            <a:ext cx="5381624" cy="6764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41467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42137"/>
            <a:ext cx="8839200" cy="4377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9600" y="476695"/>
            <a:ext cx="7848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/>
              <a:t>   Redundant </a:t>
            </a:r>
            <a:r>
              <a:rPr lang="en-US" sz="3600" b="1" dirty="0"/>
              <a:t>anaerobic coverage </a:t>
            </a:r>
            <a:endParaRPr lang="en-US" sz="3600" b="1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55785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8" y="609600"/>
            <a:ext cx="9027472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112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5868" t="22266" r="20641" b="10797"/>
          <a:stretch>
            <a:fillRect/>
          </a:stretch>
        </p:blipFill>
        <p:spPr bwMode="auto">
          <a:xfrm>
            <a:off x="533400" y="124051"/>
            <a:ext cx="8357614" cy="6608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8173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upload.wikimedia.org/wikipedia/commons/c/cd/Pulmonary_aspergillosi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21" y="304800"/>
            <a:ext cx="8796759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42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04" y="76977"/>
            <a:ext cx="8799096" cy="6604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738784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AU" altLang="en-US" smtClean="0"/>
              <a:t>.</a:t>
            </a:r>
          </a:p>
        </p:txBody>
      </p:sp>
      <p:pic>
        <p:nvPicPr>
          <p:cNvPr id="88067" name="Picture 4" descr="324.jpg                                                        000222B9Macintosh HD                   B191BFFC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8763000" cy="501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8" name="Rectangle 3"/>
          <p:cNvSpPr>
            <a:spLocks noChangeArrowheads="1"/>
          </p:cNvSpPr>
          <p:nvPr/>
        </p:nvSpPr>
        <p:spPr bwMode="auto">
          <a:xfrm>
            <a:off x="457200" y="0"/>
            <a:ext cx="8305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AU" altLang="en-US">
                <a:latin typeface="Times New Roman" pitchFamily="18" charset="0"/>
              </a:rPr>
              <a:t>Tissue section stained by Grocott's methenamine silver (GMS) from a lung biosy 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993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152400"/>
            <a:ext cx="891540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In summary, </a:t>
            </a:r>
            <a:endParaRPr lang="en-US" sz="2400" b="1" dirty="0" smtClean="0"/>
          </a:p>
          <a:p>
            <a:endParaRPr lang="en-US" dirty="0" smtClean="0"/>
          </a:p>
          <a:p>
            <a:r>
              <a:rPr lang="en-US" dirty="0" smtClean="0"/>
              <a:t>LRTIs – the most </a:t>
            </a:r>
            <a:r>
              <a:rPr lang="en-US" dirty="0"/>
              <a:t>commonly encountered infectious diseases causing </a:t>
            </a:r>
            <a:r>
              <a:rPr lang="en-US" dirty="0" smtClean="0"/>
              <a:t>significant </a:t>
            </a:r>
            <a:r>
              <a:rPr lang="en-US" b="1" u="sng" dirty="0" smtClean="0">
                <a:solidFill>
                  <a:srgbClr val="FF0000"/>
                </a:solidFill>
              </a:rPr>
              <a:t>morbidity </a:t>
            </a:r>
            <a:r>
              <a:rPr lang="en-US" b="1" u="sng" dirty="0">
                <a:solidFill>
                  <a:srgbClr val="FF0000"/>
                </a:solidFill>
              </a:rPr>
              <a:t>and </a:t>
            </a:r>
            <a:r>
              <a:rPr lang="en-US" b="1" u="sng" dirty="0" smtClean="0">
                <a:solidFill>
                  <a:srgbClr val="FF0000"/>
                </a:solidFill>
              </a:rPr>
              <a:t>mortality</a:t>
            </a:r>
            <a:r>
              <a:rPr lang="en-US" b="1" u="sng" dirty="0">
                <a:solidFill>
                  <a:srgbClr val="FF0000"/>
                </a:solidFill>
              </a:rPr>
              <a:t> </a:t>
            </a:r>
            <a:r>
              <a:rPr lang="en-US" b="1" u="sng" dirty="0" smtClean="0">
                <a:solidFill>
                  <a:srgbClr val="FF0000"/>
                </a:solidFill>
              </a:rPr>
              <a:t>and AMR </a:t>
            </a:r>
          </a:p>
          <a:p>
            <a:endParaRPr lang="en-US" dirty="0"/>
          </a:p>
          <a:p>
            <a:r>
              <a:rPr lang="en-US" sz="2000" b="1" u="sng" dirty="0" smtClean="0">
                <a:solidFill>
                  <a:srgbClr val="FFC000"/>
                </a:solidFill>
              </a:rPr>
              <a:t>The </a:t>
            </a:r>
            <a:r>
              <a:rPr lang="en-US" sz="2000" b="1" u="sng" dirty="0">
                <a:solidFill>
                  <a:srgbClr val="FFC000"/>
                </a:solidFill>
              </a:rPr>
              <a:t>role of the </a:t>
            </a:r>
            <a:r>
              <a:rPr lang="en-US" sz="2000" b="1" u="sng" dirty="0" smtClean="0">
                <a:solidFill>
                  <a:srgbClr val="FFC000"/>
                </a:solidFill>
              </a:rPr>
              <a:t>microbiology laboratory </a:t>
            </a:r>
            <a:r>
              <a:rPr lang="en-US" sz="2000" b="1" u="sng" dirty="0">
                <a:solidFill>
                  <a:srgbClr val="FFC000"/>
                </a:solidFill>
              </a:rPr>
              <a:t>in diagnosis remains controversial until better </a:t>
            </a:r>
            <a:r>
              <a:rPr lang="en-US" sz="2000" b="1" u="sng" dirty="0" smtClean="0">
                <a:solidFill>
                  <a:srgbClr val="FFC000"/>
                </a:solidFill>
              </a:rPr>
              <a:t>standardization of </a:t>
            </a:r>
            <a:r>
              <a:rPr lang="en-US" sz="2000" b="1" u="sng" dirty="0">
                <a:solidFill>
                  <a:srgbClr val="FFC000"/>
                </a:solidFill>
              </a:rPr>
              <a:t>methods and outcomes data are generated</a:t>
            </a:r>
            <a:r>
              <a:rPr lang="en-US" dirty="0">
                <a:solidFill>
                  <a:srgbClr val="FFC000"/>
                </a:solidFill>
              </a:rPr>
              <a:t>. </a:t>
            </a:r>
            <a:endParaRPr lang="en-US" dirty="0" smtClean="0">
              <a:solidFill>
                <a:srgbClr val="FFC000"/>
              </a:solidFill>
            </a:endParaRPr>
          </a:p>
          <a:p>
            <a:endParaRPr lang="en-US" dirty="0"/>
          </a:p>
          <a:p>
            <a:r>
              <a:rPr lang="en-US" dirty="0" smtClean="0"/>
              <a:t>Empirical</a:t>
            </a:r>
            <a:r>
              <a:rPr lang="en-US" dirty="0"/>
              <a:t> </a:t>
            </a:r>
            <a:r>
              <a:rPr lang="en-US" dirty="0" smtClean="0"/>
              <a:t>treatment </a:t>
            </a:r>
            <a:r>
              <a:rPr lang="en-US" dirty="0"/>
              <a:t>approaches are recommended for </a:t>
            </a:r>
            <a:r>
              <a:rPr lang="en-US" dirty="0" smtClean="0"/>
              <a:t>bronchitis and </a:t>
            </a:r>
            <a:r>
              <a:rPr lang="en-US" dirty="0"/>
              <a:t>CAP not requiring hospitalization. </a:t>
            </a:r>
            <a:endParaRPr lang="en-US" dirty="0" smtClean="0"/>
          </a:p>
          <a:p>
            <a:endParaRPr lang="en-US" dirty="0" smtClean="0"/>
          </a:p>
          <a:p>
            <a:r>
              <a:rPr lang="en-US" sz="2400" dirty="0" smtClean="0">
                <a:solidFill>
                  <a:srgbClr val="FF0000"/>
                </a:solidFill>
              </a:rPr>
              <a:t>In </a:t>
            </a:r>
            <a:r>
              <a:rPr lang="en-US" sz="2400" dirty="0">
                <a:solidFill>
                  <a:srgbClr val="FF0000"/>
                </a:solidFill>
              </a:rPr>
              <a:t>the </a:t>
            </a:r>
            <a:r>
              <a:rPr lang="en-US" sz="2400" dirty="0" smtClean="0">
                <a:solidFill>
                  <a:srgbClr val="FF0000"/>
                </a:solidFill>
              </a:rPr>
              <a:t>hospitalized patient</a:t>
            </a:r>
            <a:r>
              <a:rPr lang="en-US" sz="2400" dirty="0">
                <a:solidFill>
                  <a:srgbClr val="FF0000"/>
                </a:solidFill>
              </a:rPr>
              <a:t>, although diagnostic tests are imperfect, they are </a:t>
            </a:r>
            <a:r>
              <a:rPr lang="en-US" sz="2400" dirty="0" smtClean="0">
                <a:solidFill>
                  <a:srgbClr val="FF0000"/>
                </a:solidFill>
              </a:rPr>
              <a:t>suggested</a:t>
            </a:r>
            <a:r>
              <a:rPr lang="en-US" dirty="0" smtClean="0"/>
              <a:t>. </a:t>
            </a:r>
          </a:p>
          <a:p>
            <a:endParaRPr lang="en-US" dirty="0"/>
          </a:p>
          <a:p>
            <a:r>
              <a:rPr lang="en-US" dirty="0" smtClean="0"/>
              <a:t>This </a:t>
            </a:r>
            <a:r>
              <a:rPr lang="en-US" dirty="0"/>
              <a:t>is </a:t>
            </a:r>
            <a:r>
              <a:rPr lang="en-US" dirty="0" smtClean="0"/>
              <a:t> </a:t>
            </a:r>
            <a:r>
              <a:rPr lang="en-US" dirty="0"/>
              <a:t>true for </a:t>
            </a:r>
            <a:r>
              <a:rPr lang="en-US" dirty="0">
                <a:solidFill>
                  <a:srgbClr val="FFC000"/>
                </a:solidFill>
              </a:rPr>
              <a:t>the </a:t>
            </a:r>
            <a:r>
              <a:rPr lang="en-US" dirty="0" err="1" smtClean="0">
                <a:solidFill>
                  <a:srgbClr val="FFC000"/>
                </a:solidFill>
              </a:rPr>
              <a:t>immuno</a:t>
            </a:r>
            <a:r>
              <a:rPr lang="en-US" dirty="0" smtClean="0">
                <a:solidFill>
                  <a:srgbClr val="FFC000"/>
                </a:solidFill>
              </a:rPr>
              <a:t>-compromised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smtClean="0">
                <a:solidFill>
                  <a:srgbClr val="FFC000"/>
                </a:solidFill>
              </a:rPr>
              <a:t>host</a:t>
            </a:r>
            <a:r>
              <a:rPr lang="en-US" dirty="0"/>
              <a:t>, for whom </a:t>
            </a:r>
            <a:r>
              <a:rPr lang="en-US" dirty="0">
                <a:solidFill>
                  <a:srgbClr val="FFC000"/>
                </a:solidFill>
              </a:rPr>
              <a:t>invasive procedures </a:t>
            </a:r>
            <a:r>
              <a:rPr lang="en-US" dirty="0"/>
              <a:t>guided by clinical </a:t>
            </a:r>
            <a:r>
              <a:rPr lang="en-US" dirty="0" smtClean="0"/>
              <a:t>and epidemiological </a:t>
            </a:r>
            <a:r>
              <a:rPr lang="en-US" dirty="0">
                <a:solidFill>
                  <a:srgbClr val="FFC000"/>
                </a:solidFill>
              </a:rPr>
              <a:t>data may reveal unsuspected </a:t>
            </a:r>
            <a:r>
              <a:rPr lang="en-US" dirty="0" smtClean="0">
                <a:solidFill>
                  <a:srgbClr val="FFC000"/>
                </a:solidFill>
              </a:rPr>
              <a:t>opportunistic pathogens</a:t>
            </a:r>
            <a:r>
              <a:rPr lang="en-US" dirty="0">
                <a:solidFill>
                  <a:srgbClr val="FFC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2584949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Content Placeholder 2"/>
          <p:cNvSpPr>
            <a:spLocks noGrp="1"/>
          </p:cNvSpPr>
          <p:nvPr>
            <p:ph idx="1"/>
          </p:nvPr>
        </p:nvSpPr>
        <p:spPr>
          <a:xfrm>
            <a:off x="685800" y="304800"/>
            <a:ext cx="7772400" cy="5791200"/>
          </a:xfrm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4198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0" cy="6922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464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" y="533400"/>
            <a:ext cx="8772525" cy="57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647788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rss.hku.hk/sras/images/com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9154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19200" y="914400"/>
            <a:ext cx="647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65375" y="4648200"/>
            <a:ext cx="82894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chemeClr val="accent2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Thank you for your attention !!!</a:t>
            </a:r>
            <a:endParaRPr lang="en-US" sz="3600" b="1" dirty="0">
              <a:solidFill>
                <a:schemeClr val="accent2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611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1771"/>
            <a:ext cx="4758220" cy="6803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105369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3000" r="13750" b="8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228600" y="1524000"/>
            <a:ext cx="8763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75250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s://mediasrc.bcm.edu/2014/9c/ebola-17642-lores-320-240-2014081211394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64874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47625"/>
            <a:ext cx="8934450" cy="676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3050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13" y="533400"/>
            <a:ext cx="8632687" cy="556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61189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915399" cy="6400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80972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01" y="1219200"/>
            <a:ext cx="8588132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2900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" y="201304"/>
            <a:ext cx="898609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2223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04800"/>
            <a:ext cx="8229600" cy="5410200"/>
          </a:xfrm>
        </p:spPr>
        <p:txBody>
          <a:bodyPr/>
          <a:lstStyle/>
          <a:p>
            <a:pPr marL="0" indent="0">
              <a:buNone/>
            </a:pP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I have no financial disclosures or conflicts of interest relative to this presentation.</a:t>
            </a:r>
          </a:p>
          <a:p>
            <a:pPr marL="0" indent="0"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CDDEP</a:t>
            </a:r>
          </a:p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Prof TR Rao</a:t>
            </a:r>
          </a:p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Apollo Hospitals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1" y="3490022"/>
            <a:ext cx="4820186" cy="3181126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90956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38" y="228600"/>
            <a:ext cx="9168438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91386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86" y="673688"/>
            <a:ext cx="8936114" cy="51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89331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9600"/>
            <a:ext cx="89154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63341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85800"/>
            <a:ext cx="88392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11686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18096"/>
            <a:ext cx="8763000" cy="4038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28600" y="152400"/>
            <a:ext cx="8763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3D3D3D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Non-antibiotic drugs contribute to the spread of antibiotic resistance.</a:t>
            </a:r>
            <a:r>
              <a:rPr lang="en-US" sz="2400" dirty="0">
                <a:solidFill>
                  <a:srgbClr val="3D3D3D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 High levels of the non-antibiotic epilepsy drug, carbamazepine, in the environment contribute to antimicrobial resistance by promoting the transfer of resistance genes between bacteria, researchers at The University of Queensland found</a:t>
            </a:r>
            <a:r>
              <a:rPr lang="en-US" sz="1150" dirty="0">
                <a:solidFill>
                  <a:srgbClr val="3D3D3D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2374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8610600" cy="3962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53243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19200"/>
            <a:ext cx="8991600" cy="4495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955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6" descr="andrewSequence_l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13316" name="Rectangle 7"/>
          <p:cNvSpPr>
            <a:spLocks noChangeArrowheads="1"/>
          </p:cNvSpPr>
          <p:nvPr/>
        </p:nvSpPr>
        <p:spPr bwMode="auto">
          <a:xfrm>
            <a:off x="1676400" y="533400"/>
            <a:ext cx="56388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FFFFFF"/>
                </a:solidFill>
              </a:rPr>
              <a:t>The Perfect Storm</a:t>
            </a:r>
            <a:br>
              <a:rPr lang="en-US" altLang="en-US" sz="4000" b="1" dirty="0">
                <a:solidFill>
                  <a:srgbClr val="FFFFFF"/>
                </a:solidFill>
              </a:rPr>
            </a:br>
            <a:r>
              <a:rPr lang="en-US" altLang="en-US" sz="4000" b="1" dirty="0">
                <a:solidFill>
                  <a:srgbClr val="FFFFFF"/>
                </a:solidFill>
              </a:rPr>
              <a:t>Antimicrobial Resistance</a:t>
            </a:r>
          </a:p>
        </p:txBody>
      </p:sp>
    </p:spTree>
    <p:extLst>
      <p:ext uri="{BB962C8B-B14F-4D97-AF65-F5344CB8AC3E}">
        <p14:creationId xmlns:p14="http://schemas.microsoft.com/office/powerpoint/2010/main" val="175867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609600"/>
            <a:ext cx="82296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</a:rPr>
              <a:t>The antimicrobial agents </a:t>
            </a:r>
            <a:r>
              <a:rPr lang="en-US" sz="2000" b="1" dirty="0" smtClean="0">
                <a:solidFill>
                  <a:srgbClr val="FFFFFF"/>
                </a:solidFill>
              </a:rPr>
              <a:t>- </a:t>
            </a:r>
            <a:r>
              <a:rPr lang="en-US" sz="2000" b="1" dirty="0">
                <a:solidFill>
                  <a:srgbClr val="FFFFFF"/>
                </a:solidFill>
              </a:rPr>
              <a:t>unique drugs </a:t>
            </a:r>
            <a:r>
              <a:rPr lang="en-US" sz="2000" b="1" dirty="0" smtClean="0">
                <a:solidFill>
                  <a:srgbClr val="FFFFFF"/>
                </a:solidFill>
              </a:rPr>
              <a:t>. </a:t>
            </a:r>
          </a:p>
          <a:p>
            <a:endParaRPr lang="en-US" sz="2000" b="1" dirty="0">
              <a:solidFill>
                <a:srgbClr val="FFFFFF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E</a:t>
            </a:r>
            <a:r>
              <a:rPr lang="en-US" sz="2000" b="1" dirty="0" smtClean="0">
                <a:solidFill>
                  <a:srgbClr val="FF0000"/>
                </a:solidFill>
              </a:rPr>
              <a:t>fficacy </a:t>
            </a:r>
            <a:r>
              <a:rPr lang="en-US" sz="2000" b="1" dirty="0">
                <a:solidFill>
                  <a:srgbClr val="FF0000"/>
                </a:solidFill>
              </a:rPr>
              <a:t>is higher than </a:t>
            </a:r>
            <a:r>
              <a:rPr lang="en-US" sz="2000" b="1" dirty="0" smtClean="0">
                <a:solidFill>
                  <a:srgbClr val="FF0000"/>
                </a:solidFill>
              </a:rPr>
              <a:t>others  </a:t>
            </a:r>
            <a:r>
              <a:rPr lang="en-US" sz="2000" b="1" dirty="0">
                <a:solidFill>
                  <a:srgbClr val="FFFFFF"/>
                </a:solidFill>
              </a:rPr>
              <a:t>in </a:t>
            </a:r>
            <a:r>
              <a:rPr lang="en-US" sz="2000" b="1" dirty="0" smtClean="0">
                <a:solidFill>
                  <a:srgbClr val="FFFFFF"/>
                </a:solidFill>
              </a:rPr>
              <a:t> </a:t>
            </a:r>
            <a:r>
              <a:rPr lang="en-US" sz="2000" b="1" dirty="0">
                <a:solidFill>
                  <a:srgbClr val="FFFFFF"/>
                </a:solidFill>
              </a:rPr>
              <a:t>reduction of morbidity and mortality. </a:t>
            </a:r>
            <a:r>
              <a:rPr lang="en-US" sz="2000" b="1" dirty="0" smtClean="0">
                <a:solidFill>
                  <a:srgbClr val="FFFFFF"/>
                </a:solidFill>
              </a:rPr>
              <a:t> </a:t>
            </a:r>
          </a:p>
          <a:p>
            <a:endParaRPr lang="en-US" sz="2000" b="1" dirty="0" smtClean="0">
              <a:solidFill>
                <a:srgbClr val="FFFFFF"/>
              </a:solidFill>
            </a:endParaRPr>
          </a:p>
          <a:p>
            <a:endParaRPr lang="en-US" sz="2000" b="1" dirty="0">
              <a:solidFill>
                <a:srgbClr val="FFFFFF"/>
              </a:solidFill>
            </a:endParaRPr>
          </a:p>
          <a:p>
            <a:r>
              <a:rPr lang="en-US" sz="2000" b="1" dirty="0">
                <a:solidFill>
                  <a:srgbClr val="FFFFFF"/>
                </a:solidFill>
              </a:rPr>
              <a:t>A</a:t>
            </a:r>
            <a:r>
              <a:rPr lang="en-US" sz="2000" b="1" dirty="0" smtClean="0">
                <a:solidFill>
                  <a:srgbClr val="FFFFFF"/>
                </a:solidFill>
              </a:rPr>
              <a:t>ntibiotics </a:t>
            </a:r>
            <a:r>
              <a:rPr lang="en-US" sz="2000" b="1" dirty="0">
                <a:solidFill>
                  <a:srgbClr val="FFFFFF"/>
                </a:solidFill>
              </a:rPr>
              <a:t>are the </a:t>
            </a:r>
            <a:r>
              <a:rPr lang="en-US" sz="2000" b="1" dirty="0">
                <a:solidFill>
                  <a:srgbClr val="FF0000"/>
                </a:solidFill>
              </a:rPr>
              <a:t>only group of drugs </a:t>
            </a:r>
            <a:r>
              <a:rPr lang="en-US" sz="2000" b="1" dirty="0" smtClean="0">
                <a:solidFill>
                  <a:srgbClr val="FF0000"/>
                </a:solidFill>
              </a:rPr>
              <a:t>with </a:t>
            </a:r>
            <a:r>
              <a:rPr lang="en-US" sz="2000" b="1" dirty="0">
                <a:solidFill>
                  <a:srgbClr val="FF0000"/>
                </a:solidFill>
              </a:rPr>
              <a:t>ecological effects</a:t>
            </a:r>
            <a:r>
              <a:rPr lang="en-US" sz="2000" b="1" dirty="0">
                <a:solidFill>
                  <a:srgbClr val="FFFFFF"/>
                </a:solidFill>
              </a:rPr>
              <a:t>, </a:t>
            </a:r>
          </a:p>
          <a:p>
            <a:endParaRPr lang="en-US" sz="2000" b="1" dirty="0" smtClean="0">
              <a:solidFill>
                <a:srgbClr val="FFFFFF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C</a:t>
            </a:r>
            <a:r>
              <a:rPr lang="en-US" sz="2000" b="1" dirty="0" smtClean="0">
                <a:solidFill>
                  <a:srgbClr val="FF0000"/>
                </a:solidFill>
              </a:rPr>
              <a:t>ontribute </a:t>
            </a:r>
            <a:r>
              <a:rPr lang="en-US" sz="2000" b="1" dirty="0">
                <a:solidFill>
                  <a:srgbClr val="FF0000"/>
                </a:solidFill>
              </a:rPr>
              <a:t>to the emergence and spread of microbial resistance</a:t>
            </a:r>
            <a:r>
              <a:rPr lang="en-US" sz="2000" b="1" dirty="0">
                <a:solidFill>
                  <a:srgbClr val="FFFFFF"/>
                </a:solidFill>
              </a:rPr>
              <a:t>. </a:t>
            </a:r>
            <a:endParaRPr lang="en-US" sz="2000" b="1" dirty="0" smtClean="0">
              <a:solidFill>
                <a:srgbClr val="FFFFFF"/>
              </a:solidFill>
            </a:endParaRPr>
          </a:p>
          <a:p>
            <a:endParaRPr lang="en-US" sz="2000" b="1" dirty="0" smtClean="0">
              <a:solidFill>
                <a:srgbClr val="FFFFFF"/>
              </a:solidFill>
            </a:endParaRPr>
          </a:p>
          <a:p>
            <a:r>
              <a:rPr lang="en-US" sz="2000" b="1" u="sng" dirty="0" smtClean="0">
                <a:solidFill>
                  <a:srgbClr val="00B050"/>
                </a:solidFill>
              </a:rPr>
              <a:t>Finally</a:t>
            </a:r>
            <a:r>
              <a:rPr lang="en-US" sz="2000" b="1" u="sng" dirty="0">
                <a:solidFill>
                  <a:srgbClr val="00B050"/>
                </a:solidFill>
              </a:rPr>
              <a:t>, they are used by almost all medical </a:t>
            </a:r>
            <a:r>
              <a:rPr lang="en-US" sz="2000" b="1" u="sng" dirty="0" smtClean="0">
                <a:solidFill>
                  <a:srgbClr val="00B050"/>
                </a:solidFill>
              </a:rPr>
              <a:t>specialties</a:t>
            </a:r>
            <a:r>
              <a:rPr lang="en-US" sz="2000" b="1" dirty="0">
                <a:solidFill>
                  <a:srgbClr val="00B050"/>
                </a:solidFill>
              </a:rPr>
              <a:t> </a:t>
            </a:r>
            <a:r>
              <a:rPr lang="en-US" sz="2000" b="1" dirty="0" smtClean="0">
                <a:solidFill>
                  <a:srgbClr val="00B050"/>
                </a:solidFill>
              </a:rPr>
              <a:t>&amp; Quacks</a:t>
            </a:r>
          </a:p>
          <a:p>
            <a:endParaRPr lang="en-US" sz="2000" b="1" dirty="0">
              <a:solidFill>
                <a:srgbClr val="FFFFFF"/>
              </a:solidFill>
            </a:endParaRPr>
          </a:p>
          <a:p>
            <a:r>
              <a:rPr lang="en-US" sz="2000" b="1" dirty="0" smtClean="0">
                <a:solidFill>
                  <a:srgbClr val="FFFFFF"/>
                </a:solidFill>
              </a:rPr>
              <a:t> </a:t>
            </a:r>
            <a:r>
              <a:rPr lang="en-US" sz="2000" b="1" dirty="0">
                <a:solidFill>
                  <a:srgbClr val="FF0000"/>
                </a:solidFill>
              </a:rPr>
              <a:t>Appropriate use </a:t>
            </a:r>
            <a:r>
              <a:rPr lang="en-US" sz="2000" b="1" dirty="0">
                <a:solidFill>
                  <a:srgbClr val="FFFFFF"/>
                </a:solidFill>
              </a:rPr>
              <a:t>of antimicrobials </a:t>
            </a:r>
            <a:r>
              <a:rPr lang="en-US" sz="2000" b="1" dirty="0">
                <a:solidFill>
                  <a:srgbClr val="FF0000"/>
                </a:solidFill>
              </a:rPr>
              <a:t>is </a:t>
            </a:r>
            <a:r>
              <a:rPr lang="en-US" sz="2000" b="1" dirty="0" smtClean="0">
                <a:solidFill>
                  <a:srgbClr val="FF0000"/>
                </a:solidFill>
              </a:rPr>
              <a:t>highly  </a:t>
            </a:r>
            <a:r>
              <a:rPr lang="en-US" sz="2000" b="1" dirty="0">
                <a:solidFill>
                  <a:srgbClr val="FF0000"/>
                </a:solidFill>
              </a:rPr>
              <a:t>complex 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endParaRPr lang="en-US" sz="2000" b="1" dirty="0">
              <a:solidFill>
                <a:srgbClr val="FFFFFF"/>
              </a:solidFill>
            </a:endParaRPr>
          </a:p>
          <a:p>
            <a:r>
              <a:rPr lang="en-US" sz="2000" b="1" dirty="0" smtClean="0">
                <a:solidFill>
                  <a:srgbClr val="FFFFFF"/>
                </a:solidFill>
              </a:rPr>
              <a:t>because </a:t>
            </a:r>
            <a:r>
              <a:rPr lang="en-US" sz="2000" b="1" dirty="0">
                <a:solidFill>
                  <a:srgbClr val="FFFFFF"/>
                </a:solidFill>
              </a:rPr>
              <a:t>of the </a:t>
            </a:r>
            <a:r>
              <a:rPr lang="en-US" sz="2000" b="1" dirty="0">
                <a:solidFill>
                  <a:srgbClr val="FF0000"/>
                </a:solidFill>
              </a:rPr>
              <a:t>important advances </a:t>
            </a:r>
            <a:r>
              <a:rPr lang="en-US" sz="2000" b="1" dirty="0">
                <a:solidFill>
                  <a:srgbClr val="FFFFFF"/>
                </a:solidFill>
              </a:rPr>
              <a:t>in the management of infectious diseases and the </a:t>
            </a:r>
            <a:r>
              <a:rPr lang="en-US" sz="2000" b="1" dirty="0" smtClean="0">
                <a:solidFill>
                  <a:srgbClr val="FFFFFF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wide  spread </a:t>
            </a:r>
            <a:r>
              <a:rPr lang="en-US" sz="2000" b="1" dirty="0">
                <a:solidFill>
                  <a:srgbClr val="FF0000"/>
                </a:solidFill>
              </a:rPr>
              <a:t>of antibiotic resistance</a:t>
            </a:r>
            <a:r>
              <a:rPr lang="en-US" dirty="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795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6200"/>
            <a:ext cx="8696272" cy="6603063"/>
          </a:xfrm>
          <a:prstGeom prst="rect">
            <a:avLst/>
          </a:prstGeom>
        </p:spPr>
      </p:pic>
      <p:pic>
        <p:nvPicPr>
          <p:cNvPr id="6" name="Picture 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1" y="4917409"/>
            <a:ext cx="2680087" cy="1083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8167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0625"/>
            <a:ext cx="7010400" cy="6436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6393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Anti Microbial Resistance (AMR) is a direct consequence of antimicrobial use</a:t>
            </a:r>
          </a:p>
          <a:p>
            <a:r>
              <a:rPr lang="en-US" dirty="0"/>
              <a:t>Usage and Resistance both continue to escalate despite many calls for rationalizing antimicrobial use in hospitals and community.</a:t>
            </a:r>
          </a:p>
        </p:txBody>
      </p:sp>
    </p:spTree>
    <p:extLst>
      <p:ext uri="{BB962C8B-B14F-4D97-AF65-F5344CB8AC3E}">
        <p14:creationId xmlns:p14="http://schemas.microsoft.com/office/powerpoint/2010/main" val="22273425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6688" y="1474788"/>
            <a:ext cx="8229600" cy="4525962"/>
          </a:xfrm>
        </p:spPr>
        <p:txBody>
          <a:bodyPr/>
          <a:lstStyle/>
          <a:p>
            <a:pPr marL="360363" indent="-360363" eaLnBrk="1" hangingPunct="1">
              <a:lnSpc>
                <a:spcPts val="2800"/>
              </a:lnSpc>
              <a:spcBef>
                <a:spcPts val="1800"/>
              </a:spcBef>
              <a:defRPr/>
            </a:pPr>
            <a:r>
              <a:rPr lang="en-GB" sz="2400" dirty="0" smtClean="0"/>
              <a:t>To guide empirical antibiotic use and therefore to</a:t>
            </a:r>
            <a:r>
              <a:rPr lang="tr-TR" sz="2400" dirty="0" smtClean="0"/>
              <a:t> improve the quality of empirical antimicrobial treatment in community and hospital</a:t>
            </a:r>
          </a:p>
          <a:p>
            <a:pPr marL="360363" indent="-360363" eaLnBrk="1" hangingPunct="1">
              <a:lnSpc>
                <a:spcPts val="2800"/>
              </a:lnSpc>
              <a:spcBef>
                <a:spcPts val="1800"/>
              </a:spcBef>
              <a:defRPr/>
            </a:pPr>
            <a:r>
              <a:rPr lang="tr-TR" sz="2400" dirty="0" smtClean="0"/>
              <a:t>To guide the construction of antimicrobial policies and usage</a:t>
            </a:r>
          </a:p>
          <a:p>
            <a:pPr marL="360363" indent="-360363" eaLnBrk="1" hangingPunct="1">
              <a:lnSpc>
                <a:spcPts val="2800"/>
              </a:lnSpc>
              <a:spcBef>
                <a:spcPts val="1800"/>
              </a:spcBef>
              <a:defRPr/>
            </a:pPr>
            <a:r>
              <a:rPr lang="tr-TR" sz="2400" dirty="0" smtClean="0"/>
              <a:t>To educate all those involved in the use of antimicrobials, including the public</a:t>
            </a:r>
            <a:endParaRPr lang="en-US" sz="2400" dirty="0" smtClean="0"/>
          </a:p>
          <a:p>
            <a:pPr marL="360363" indent="-360363" eaLnBrk="1" hangingPunct="1">
              <a:lnSpc>
                <a:spcPts val="2800"/>
              </a:lnSpc>
              <a:spcBef>
                <a:spcPts val="1800"/>
              </a:spcBef>
              <a:defRPr/>
            </a:pPr>
            <a:r>
              <a:rPr lang="tr-TR" sz="2400" dirty="0" smtClean="0"/>
              <a:t>To monitor prospectively the activity, and hence usefulness</a:t>
            </a:r>
            <a:r>
              <a:rPr lang="en-GB" sz="2400" dirty="0" smtClean="0"/>
              <a:t>,</a:t>
            </a:r>
            <a:r>
              <a:rPr lang="tr-TR" sz="2400" dirty="0" smtClean="0"/>
              <a:t> of available antimicrobials</a:t>
            </a:r>
            <a:endParaRPr lang="en-GB" sz="2400" dirty="0" smtClean="0"/>
          </a:p>
          <a:p>
            <a:pPr marL="360363" indent="-360363" eaLnBrk="1" hangingPunct="1">
              <a:lnSpc>
                <a:spcPts val="2800"/>
              </a:lnSpc>
              <a:spcBef>
                <a:spcPts val="1800"/>
              </a:spcBef>
              <a:defRPr/>
            </a:pPr>
            <a:r>
              <a:rPr lang="tr-TR" sz="2400" dirty="0" smtClean="0"/>
              <a:t>To direct hospital infection control efforts that assist in the prevention of the spread of resistant organisms</a:t>
            </a:r>
            <a:endParaRPr lang="en-US" sz="2400" dirty="0" smtClean="0"/>
          </a:p>
          <a:p>
            <a:pPr marL="446088" indent="-446088" eaLnBrk="1" hangingPunct="1">
              <a:lnSpc>
                <a:spcPts val="2800"/>
              </a:lnSpc>
              <a:spcBef>
                <a:spcPts val="0"/>
              </a:spcBef>
              <a:defRPr/>
            </a:pPr>
            <a:endParaRPr lang="tr-TR" sz="2400" dirty="0" smtClean="0"/>
          </a:p>
          <a:p>
            <a:pPr marL="446088" indent="-446088" eaLnBrk="1" hangingPunct="1">
              <a:lnSpc>
                <a:spcPts val="2800"/>
              </a:lnSpc>
              <a:spcBef>
                <a:spcPts val="0"/>
              </a:spcBef>
              <a:defRPr/>
            </a:pPr>
            <a:endParaRPr lang="tr-TR" sz="2400" dirty="0" smtClean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206375"/>
            <a:ext cx="914400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base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tr-TR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Aims of </a:t>
            </a:r>
            <a:r>
              <a:rPr lang="en-GB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</a:t>
            </a:r>
            <a:r>
              <a:rPr lang="tr-TR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ntimicrobial </a:t>
            </a:r>
            <a:r>
              <a:rPr lang="en-GB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</a:t>
            </a:r>
            <a:r>
              <a:rPr lang="tr-TR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esistance </a:t>
            </a:r>
            <a:r>
              <a:rPr lang="en-GB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</a:t>
            </a:r>
            <a:r>
              <a:rPr lang="tr-TR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urveillance</a:t>
            </a:r>
            <a:r>
              <a:rPr lang="tr-TR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3989388" y="6508750"/>
            <a:ext cx="48355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1400">
                <a:solidFill>
                  <a:srgbClr val="FFFFFF"/>
                </a:solidFill>
                <a:latin typeface="Arial" charset="0"/>
              </a:rPr>
              <a:t>Materson RG</a:t>
            </a:r>
            <a:r>
              <a:rPr lang="en-GB" sz="1400" i="1">
                <a:solidFill>
                  <a:srgbClr val="FFFFFF"/>
                </a:solidFill>
                <a:latin typeface="Arial" charset="0"/>
              </a:rPr>
              <a:t>. J Antimicrob Chemother </a:t>
            </a:r>
            <a:r>
              <a:rPr lang="en-GB" sz="1400">
                <a:solidFill>
                  <a:srgbClr val="FFFFFF"/>
                </a:solidFill>
                <a:latin typeface="Arial" charset="0"/>
              </a:rPr>
              <a:t>2000;46:53–58</a:t>
            </a:r>
          </a:p>
        </p:txBody>
      </p:sp>
    </p:spTree>
    <p:extLst>
      <p:ext uri="{BB962C8B-B14F-4D97-AF65-F5344CB8AC3E}">
        <p14:creationId xmlns:p14="http://schemas.microsoft.com/office/powerpoint/2010/main" val="22044285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066800"/>
            <a:ext cx="8915400" cy="5105400"/>
          </a:xfrm>
        </p:spPr>
      </p:pic>
      <p:sp>
        <p:nvSpPr>
          <p:cNvPr id="39939" name="TextBox 4"/>
          <p:cNvSpPr txBox="1">
            <a:spLocks noChangeArrowheads="1"/>
          </p:cNvSpPr>
          <p:nvPr/>
        </p:nvSpPr>
        <p:spPr bwMode="auto">
          <a:xfrm>
            <a:off x="304800" y="304800"/>
            <a:ext cx="8610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3200"/>
              <a:t>Ideal Hospital Data mining that is meaningful </a:t>
            </a:r>
          </a:p>
        </p:txBody>
      </p:sp>
    </p:spTree>
    <p:extLst>
      <p:ext uri="{BB962C8B-B14F-4D97-AF65-F5344CB8AC3E}">
        <p14:creationId xmlns:p14="http://schemas.microsoft.com/office/powerpoint/2010/main" val="4423706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5"/>
          <p:cNvGrpSpPr>
            <a:grpSpLocks/>
          </p:cNvGrpSpPr>
          <p:nvPr/>
        </p:nvGrpSpPr>
        <p:grpSpPr bwMode="auto">
          <a:xfrm>
            <a:off x="0" y="0"/>
            <a:ext cx="9139398" cy="6737866"/>
            <a:chOff x="914400" y="-1"/>
            <a:chExt cx="7515225" cy="6737867"/>
          </a:xfrm>
        </p:grpSpPr>
        <p:pic>
          <p:nvPicPr>
            <p:cNvPr id="20484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-1"/>
              <a:ext cx="7515225" cy="6553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0053" name="Rectangle 5"/>
            <p:cNvSpPr>
              <a:spLocks noChangeArrowheads="1"/>
            </p:cNvSpPr>
            <p:nvPr/>
          </p:nvSpPr>
          <p:spPr bwMode="auto">
            <a:xfrm>
              <a:off x="1078743" y="6368534"/>
              <a:ext cx="7186540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>
                <a:defRPr/>
              </a:pPr>
              <a:r>
                <a:rPr lang="en-GB" sz="1600" b="1" dirty="0" smtClean="0">
                  <a:solidFill>
                    <a:srgbClr val="000066"/>
                  </a:solidFill>
                  <a:latin typeface="+mn-lt"/>
                </a:rPr>
                <a:t>“  </a:t>
              </a:r>
              <a:r>
                <a:rPr lang="en-GB" b="1" dirty="0" smtClean="0">
                  <a:latin typeface="+mn-lt"/>
                </a:rPr>
                <a:t>It </a:t>
              </a:r>
              <a:r>
                <a:rPr lang="en-GB" b="1" dirty="0">
                  <a:latin typeface="+mn-lt"/>
                </a:rPr>
                <a:t>checks out OK on the computer… now let's confirm it with the pendulum</a:t>
              </a:r>
              <a:r>
                <a:rPr lang="en-GB" sz="1600" b="1" dirty="0">
                  <a:solidFill>
                    <a:srgbClr val="000066"/>
                  </a:solidFill>
                  <a:latin typeface="+mn-lt"/>
                </a:rPr>
                <a:t>" 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7620000" y="125413"/>
            <a:ext cx="1524000" cy="17541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533400" indent="-533400">
              <a:defRPr/>
            </a:pPr>
            <a:r>
              <a:rPr lang="en-GB" sz="3600" b="1" dirty="0">
                <a:solidFill>
                  <a:srgbClr val="FF9900"/>
                </a:solidFill>
                <a:latin typeface="+mj-lt"/>
              </a:rPr>
              <a:t>Verify </a:t>
            </a:r>
          </a:p>
          <a:p>
            <a:pPr marL="533400" indent="-533400">
              <a:defRPr/>
            </a:pPr>
            <a:r>
              <a:rPr lang="en-GB" sz="3600" b="1" dirty="0">
                <a:solidFill>
                  <a:srgbClr val="FF9900"/>
                </a:solidFill>
                <a:latin typeface="+mj-lt"/>
              </a:rPr>
              <a:t>the</a:t>
            </a:r>
          </a:p>
          <a:p>
            <a:pPr marL="533400" indent="-533400">
              <a:defRPr/>
            </a:pPr>
            <a:r>
              <a:rPr lang="en-GB" sz="3600" b="1" dirty="0">
                <a:solidFill>
                  <a:srgbClr val="FF9900"/>
                </a:solidFill>
                <a:latin typeface="+mj-lt"/>
              </a:rPr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184834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6"/>
          <p:cNvGrpSpPr>
            <a:grpSpLocks/>
          </p:cNvGrpSpPr>
          <p:nvPr/>
        </p:nvGrpSpPr>
        <p:grpSpPr bwMode="auto">
          <a:xfrm>
            <a:off x="381000" y="609600"/>
            <a:ext cx="8610443" cy="6035403"/>
            <a:chOff x="0" y="-10"/>
            <a:chExt cx="5492" cy="3868"/>
          </a:xfrm>
        </p:grpSpPr>
        <p:pic>
          <p:nvPicPr>
            <p:cNvPr id="24581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96" t="9377" r="25871" b="7314"/>
            <a:stretch>
              <a:fillRect/>
            </a:stretch>
          </p:blipFill>
          <p:spPr bwMode="auto">
            <a:xfrm>
              <a:off x="0" y="0"/>
              <a:ext cx="2729" cy="3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2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97" t="9377" r="25797" b="7219"/>
            <a:stretch>
              <a:fillRect/>
            </a:stretch>
          </p:blipFill>
          <p:spPr bwMode="auto">
            <a:xfrm>
              <a:off x="2745" y="-10"/>
              <a:ext cx="2747" cy="3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579" name="Text Box 7"/>
          <p:cNvSpPr txBox="1">
            <a:spLocks noChangeArrowheads="1"/>
          </p:cNvSpPr>
          <p:nvPr/>
        </p:nvSpPr>
        <p:spPr bwMode="auto">
          <a:xfrm>
            <a:off x="93663" y="90488"/>
            <a:ext cx="7985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GB" altLang="en-US" b="1">
                <a:solidFill>
                  <a:schemeClr val="bg1"/>
                </a:solidFill>
                <a:latin typeface="Segoe UI" pitchFamily="34" charset="0"/>
              </a:rPr>
              <a:t>SGRH</a:t>
            </a:r>
          </a:p>
        </p:txBody>
      </p:sp>
      <p:sp>
        <p:nvSpPr>
          <p:cNvPr id="24580" name="Rectangle 9"/>
          <p:cNvSpPr>
            <a:spLocks noChangeArrowheads="1"/>
          </p:cNvSpPr>
          <p:nvPr/>
        </p:nvSpPr>
        <p:spPr bwMode="auto">
          <a:xfrm>
            <a:off x="6096000" y="217488"/>
            <a:ext cx="30353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altLang="en-US" sz="900">
                <a:solidFill>
                  <a:schemeClr val="bg1"/>
                </a:solidFill>
              </a:rPr>
              <a:t>http://www.sgrh.com/newsletters/mb%20jul%202007.pdf</a:t>
            </a:r>
          </a:p>
        </p:txBody>
      </p:sp>
    </p:spTree>
    <p:extLst>
      <p:ext uri="{BB962C8B-B14F-4D97-AF65-F5344CB8AC3E}">
        <p14:creationId xmlns:p14="http://schemas.microsoft.com/office/powerpoint/2010/main" val="184269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4338"/>
            <a:ext cx="7772400" cy="656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441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457200" y="358775"/>
            <a:ext cx="82296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>
                <a:solidFill>
                  <a:schemeClr val="tx2"/>
                </a:solidFill>
              </a:rPr>
              <a:t>Situations where antimicrobials are used </a:t>
            </a:r>
          </a:p>
          <a:p>
            <a:pPr algn="ctr"/>
            <a:r>
              <a:rPr lang="en-US" sz="3200" dirty="0" smtClean="0">
                <a:solidFill>
                  <a:schemeClr val="tx2"/>
                </a:solidFill>
              </a:rPr>
              <a:t>excessively</a:t>
            </a:r>
            <a:endParaRPr lang="en-US" sz="3200" dirty="0">
              <a:solidFill>
                <a:schemeClr val="tx2"/>
              </a:solidFill>
            </a:endParaRPr>
          </a:p>
          <a:p>
            <a:pPr algn="ctr"/>
            <a:endParaRPr lang="en-US" sz="3200" dirty="0">
              <a:solidFill>
                <a:schemeClr val="tx2"/>
              </a:solidFill>
            </a:endParaRPr>
          </a:p>
          <a:p>
            <a:pPr>
              <a:buFontTx/>
              <a:buChar char="•"/>
            </a:pPr>
            <a:r>
              <a:rPr lang="en-US" sz="3200" u="sng" dirty="0">
                <a:solidFill>
                  <a:srgbClr val="FF0000"/>
                </a:solidFill>
              </a:rPr>
              <a:t>Acute R</a:t>
            </a:r>
            <a:r>
              <a:rPr lang="en-US" sz="3200" u="sng" dirty="0" smtClean="0">
                <a:solidFill>
                  <a:srgbClr val="FF0000"/>
                </a:solidFill>
              </a:rPr>
              <a:t>espiratory </a:t>
            </a:r>
            <a:r>
              <a:rPr lang="en-US" sz="3200" u="sng" dirty="0">
                <a:solidFill>
                  <a:srgbClr val="FF0000"/>
                </a:solidFill>
              </a:rPr>
              <a:t>T</a:t>
            </a:r>
            <a:r>
              <a:rPr lang="en-US" sz="3200" u="sng" dirty="0" smtClean="0">
                <a:solidFill>
                  <a:srgbClr val="FF0000"/>
                </a:solidFill>
              </a:rPr>
              <a:t>ract </a:t>
            </a:r>
            <a:r>
              <a:rPr lang="en-US" sz="3200" u="sng" dirty="0">
                <a:solidFill>
                  <a:srgbClr val="FF0000"/>
                </a:solidFill>
              </a:rPr>
              <a:t>I</a:t>
            </a:r>
            <a:r>
              <a:rPr lang="en-US" sz="3200" u="sng" dirty="0" smtClean="0">
                <a:solidFill>
                  <a:srgbClr val="FF0000"/>
                </a:solidFill>
              </a:rPr>
              <a:t>nfections</a:t>
            </a:r>
            <a:r>
              <a:rPr lang="en-US" sz="3200" dirty="0"/>
              <a:t>. </a:t>
            </a:r>
          </a:p>
          <a:p>
            <a:pPr>
              <a:buFontTx/>
              <a:buChar char="•"/>
            </a:pPr>
            <a:r>
              <a:rPr lang="en-US" sz="3200" dirty="0"/>
              <a:t>Acute gastroenteritis. </a:t>
            </a:r>
          </a:p>
          <a:p>
            <a:pPr>
              <a:buFontTx/>
              <a:buChar char="•"/>
            </a:pPr>
            <a:r>
              <a:rPr lang="en-US" sz="3200" dirty="0"/>
              <a:t>Acute urinary tract infection. </a:t>
            </a:r>
          </a:p>
          <a:p>
            <a:pPr>
              <a:buFontTx/>
              <a:buChar char="•"/>
            </a:pPr>
            <a:r>
              <a:rPr lang="en-US" sz="3200" dirty="0"/>
              <a:t>Surgical prophylaxis. </a:t>
            </a:r>
          </a:p>
          <a:p>
            <a:pPr>
              <a:buFontTx/>
              <a:buChar char="•"/>
            </a:pPr>
            <a:r>
              <a:rPr lang="en-US" sz="3200" dirty="0" smtClean="0"/>
              <a:t>Pyrexia </a:t>
            </a:r>
            <a:r>
              <a:rPr lang="en-US" sz="3200" dirty="0"/>
              <a:t>of unknown origin. </a:t>
            </a:r>
          </a:p>
          <a:p>
            <a:pPr>
              <a:buFontTx/>
              <a:buChar char="•"/>
            </a:pPr>
            <a:r>
              <a:rPr lang="en-US" sz="3200" dirty="0"/>
              <a:t>Undiagnosed fever in the immune-suppressed. </a:t>
            </a:r>
          </a:p>
        </p:txBody>
      </p:sp>
    </p:spTree>
    <p:extLst>
      <p:ext uri="{BB962C8B-B14F-4D97-AF65-F5344CB8AC3E}">
        <p14:creationId xmlns:p14="http://schemas.microsoft.com/office/powerpoint/2010/main" val="3776092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59952"/>
            <a:ext cx="8915400" cy="3760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5"/>
          <p:cNvSpPr txBox="1">
            <a:spLocks noChangeArrowheads="1"/>
          </p:cNvSpPr>
          <p:nvPr/>
        </p:nvSpPr>
        <p:spPr bwMode="auto">
          <a:xfrm>
            <a:off x="1524000" y="5562600"/>
            <a:ext cx="6248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>
              <a:latin typeface="Times New Roman" pitchFamily="18" charset="0"/>
            </a:endParaRPr>
          </a:p>
        </p:txBody>
      </p:sp>
      <p:sp>
        <p:nvSpPr>
          <p:cNvPr id="20484" name="TextBox 7"/>
          <p:cNvSpPr txBox="1">
            <a:spLocks noChangeArrowheads="1"/>
          </p:cNvSpPr>
          <p:nvPr/>
        </p:nvSpPr>
        <p:spPr bwMode="auto">
          <a:xfrm>
            <a:off x="609600" y="182562"/>
            <a:ext cx="7543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800" dirty="0" smtClean="0">
                <a:latin typeface="Times New Roman" pitchFamily="18" charset="0"/>
              </a:rPr>
              <a:t>       </a:t>
            </a:r>
            <a:r>
              <a:rPr lang="en-US" altLang="en-US" sz="3200" b="1" dirty="0" smtClean="0">
                <a:latin typeface="Times New Roman" pitchFamily="18" charset="0"/>
              </a:rPr>
              <a:t>Laboratory </a:t>
            </a:r>
            <a:r>
              <a:rPr lang="en-US" altLang="en-US" sz="3200" b="1" dirty="0">
                <a:latin typeface="Times New Roman" pitchFamily="18" charset="0"/>
              </a:rPr>
              <a:t>Medicine in Africa </a:t>
            </a:r>
            <a:endParaRPr lang="en-US" altLang="en-US" sz="3200" b="1" dirty="0" smtClean="0">
              <a:latin typeface="Times New Roman" pitchFamily="18" charset="0"/>
            </a:endParaRPr>
          </a:p>
          <a:p>
            <a:pPr eaLnBrk="1" hangingPunct="1"/>
            <a:r>
              <a:rPr lang="en-US" altLang="en-US" sz="2800" b="1" dirty="0" smtClean="0">
                <a:latin typeface="Times New Roman" pitchFamily="18" charset="0"/>
              </a:rPr>
              <a:t>          CID </a:t>
            </a:r>
            <a:r>
              <a:rPr lang="en-US" altLang="en-US" sz="2800" b="1" dirty="0">
                <a:latin typeface="Times New Roman" pitchFamily="18" charset="0"/>
              </a:rPr>
              <a:t>2006:42 (1 February) </a:t>
            </a:r>
            <a:r>
              <a:rPr lang="en-US" altLang="en-US" sz="2800" dirty="0" smtClean="0">
                <a:latin typeface="Times New Roman" pitchFamily="18" charset="0"/>
              </a:rPr>
              <a:t>377</a:t>
            </a:r>
            <a:endParaRPr lang="en-US" altLang="en-US" sz="28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52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 sz="quarter"/>
          </p:nvPr>
        </p:nvSpPr>
        <p:spPr>
          <a:xfrm>
            <a:off x="304800" y="2057400"/>
            <a:ext cx="8153400" cy="17526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 smtClean="0"/>
              <a:t> Challenges and Promise </a:t>
            </a:r>
            <a:br>
              <a:rPr lang="en-US" sz="3600" b="1" dirty="0" smtClean="0"/>
            </a:br>
            <a:r>
              <a:rPr lang="en-US" sz="3600" b="1" dirty="0" smtClean="0"/>
              <a:t> Microbiology laboratories in sub-Saharan Africa</a:t>
            </a:r>
            <a:endParaRPr lang="en-US" sz="3600" dirty="0" smtClean="0"/>
          </a:p>
        </p:txBody>
      </p:sp>
      <p:sp>
        <p:nvSpPr>
          <p:cNvPr id="3075" name="Subtitle 2"/>
          <p:cNvSpPr>
            <a:spLocks noGrp="1"/>
          </p:cNvSpPr>
          <p:nvPr>
            <p:ph type="subTitle" sz="quarter" idx="1"/>
          </p:nvPr>
        </p:nvSpPr>
        <p:spPr>
          <a:xfrm>
            <a:off x="762000" y="4267200"/>
            <a:ext cx="7239000" cy="2362200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US" altLang="en-US" sz="2400" smtClean="0"/>
              <a:t>Dr.G.Revathi,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smtClean="0"/>
              <a:t>Associate Professor &amp; Consultant Microbiologist,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smtClean="0"/>
              <a:t>The Aga Khan University Hospital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smtClean="0"/>
              <a:t>Nairobi, KENYA  </a:t>
            </a:r>
          </a:p>
        </p:txBody>
      </p:sp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"/>
            <a:ext cx="7239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831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" y="990600"/>
            <a:ext cx="9056915" cy="4378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936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77177"/>
            <a:ext cx="7086600" cy="6434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84172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3954"/>
            <a:ext cx="7010399" cy="6530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741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"/>
            <a:ext cx="3124200" cy="159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5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0"/>
            <a:ext cx="4632325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6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913188"/>
            <a:ext cx="4949825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6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926" y="1519238"/>
            <a:ext cx="2222500" cy="209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2" name="Rectangle 7"/>
          <p:cNvSpPr>
            <a:spLocks noChangeArrowheads="1"/>
          </p:cNvSpPr>
          <p:nvPr/>
        </p:nvSpPr>
        <p:spPr bwMode="auto">
          <a:xfrm>
            <a:off x="41275" y="5105400"/>
            <a:ext cx="4572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Arial" pitchFamily="34" charset="0"/>
              <a:buNone/>
            </a:pPr>
            <a:r>
              <a:rPr lang="en-US" altLang="en-US" sz="1400" b="1" dirty="0">
                <a:latin typeface="Century Gothic" pitchFamily="34" charset="0"/>
              </a:rPr>
              <a:t>Patel, Rasheed, </a:t>
            </a:r>
            <a:r>
              <a:rPr lang="en-US" altLang="en-US" sz="1400" b="1" dirty="0" err="1">
                <a:latin typeface="Century Gothic" pitchFamily="34" charset="0"/>
              </a:rPr>
              <a:t>Kitchel</a:t>
            </a:r>
            <a:r>
              <a:rPr lang="en-US" altLang="en-US" sz="1400" b="1" dirty="0">
                <a:latin typeface="Century Gothic" pitchFamily="34" charset="0"/>
              </a:rPr>
              <a:t>. 2009. Clin Micro News</a:t>
            </a: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None/>
            </a:pPr>
            <a:r>
              <a:rPr lang="en-US" altLang="en-US" sz="1400" b="1" dirty="0">
                <a:latin typeface="Century Gothic" pitchFamily="34" charset="0"/>
              </a:rPr>
              <a:t>MMWR </a:t>
            </a:r>
            <a:r>
              <a:rPr lang="en-US" altLang="en-US" sz="1400" b="1" dirty="0" err="1">
                <a:latin typeface="Century Gothic" pitchFamily="34" charset="0"/>
              </a:rPr>
              <a:t>MMWR</a:t>
            </a:r>
            <a:r>
              <a:rPr lang="en-US" altLang="en-US" sz="1400" b="1" dirty="0">
                <a:latin typeface="Century Gothic" pitchFamily="34" charset="0"/>
              </a:rPr>
              <a:t> </a:t>
            </a:r>
            <a:r>
              <a:rPr lang="en-US" altLang="en-US" sz="1400" b="1" dirty="0" err="1">
                <a:latin typeface="Century Gothic" pitchFamily="34" charset="0"/>
              </a:rPr>
              <a:t>Morb</a:t>
            </a:r>
            <a:r>
              <a:rPr lang="en-US" altLang="en-US" sz="1400" b="1" dirty="0">
                <a:latin typeface="Century Gothic" pitchFamily="34" charset="0"/>
              </a:rPr>
              <a:t> Mortal </a:t>
            </a:r>
            <a:r>
              <a:rPr lang="en-US" altLang="en-US" sz="1400" b="1" dirty="0" err="1">
                <a:latin typeface="Century Gothic" pitchFamily="34" charset="0"/>
              </a:rPr>
              <a:t>Wkly</a:t>
            </a:r>
            <a:r>
              <a:rPr lang="en-US" altLang="en-US" sz="1400" b="1" dirty="0">
                <a:latin typeface="Century Gothic" pitchFamily="34" charset="0"/>
              </a:rPr>
              <a:t> Rep. 2010 Jun 25;59(24):750.</a:t>
            </a: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None/>
            </a:pPr>
            <a:r>
              <a:rPr lang="en-US" altLang="en-US" sz="1400" b="1" dirty="0">
                <a:latin typeface="Century Gothic" pitchFamily="34" charset="0"/>
              </a:rPr>
              <a:t>MMWR </a:t>
            </a:r>
            <a:r>
              <a:rPr lang="en-US" altLang="en-US" sz="1400" b="1" dirty="0" err="1">
                <a:latin typeface="Century Gothic" pitchFamily="34" charset="0"/>
              </a:rPr>
              <a:t>Morb</a:t>
            </a:r>
            <a:r>
              <a:rPr lang="en-US" altLang="en-US" sz="1400" b="1" dirty="0">
                <a:latin typeface="Century Gothic" pitchFamily="34" charset="0"/>
              </a:rPr>
              <a:t> Mortal </a:t>
            </a:r>
            <a:r>
              <a:rPr lang="en-US" altLang="en-US" sz="1400" b="1" dirty="0" err="1">
                <a:latin typeface="Century Gothic" pitchFamily="34" charset="0"/>
              </a:rPr>
              <a:t>Wkly</a:t>
            </a:r>
            <a:r>
              <a:rPr lang="en-US" altLang="en-US" sz="1400" b="1" dirty="0">
                <a:latin typeface="Century Gothic" pitchFamily="34" charset="0"/>
              </a:rPr>
              <a:t> Rep. 2010 Sep 24;59(37):1212.</a:t>
            </a:r>
          </a:p>
          <a:p>
            <a:pPr>
              <a:spcBef>
                <a:spcPct val="0"/>
              </a:spcBef>
              <a:buClrTx/>
              <a:buSzTx/>
              <a:buFont typeface="Arial" pitchFamily="34" charset="0"/>
              <a:buNone/>
            </a:pPr>
            <a:r>
              <a:rPr lang="en-US" altLang="en-US" sz="1400" b="1" dirty="0">
                <a:latin typeface="Century Gothic" pitchFamily="34" charset="0"/>
              </a:rPr>
              <a:t>CDC, unpublished data  </a:t>
            </a:r>
          </a:p>
        </p:txBody>
      </p:sp>
    </p:spTree>
    <p:extLst>
      <p:ext uri="{BB962C8B-B14F-4D97-AF65-F5344CB8AC3E}">
        <p14:creationId xmlns:p14="http://schemas.microsoft.com/office/powerpoint/2010/main" val="22960998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 descr="antimicrobialfig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18" y="1219200"/>
            <a:ext cx="909637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6"/>
          <p:cNvSpPr txBox="1">
            <a:spLocks noChangeArrowheads="1"/>
          </p:cNvSpPr>
          <p:nvPr/>
        </p:nvSpPr>
        <p:spPr bwMode="auto">
          <a:xfrm>
            <a:off x="769143" y="457200"/>
            <a:ext cx="771048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>
                <a:latin typeface="Arial" charset="0"/>
              </a:rPr>
              <a:t>Annual National expenditure on antibiotics     </a:t>
            </a:r>
          </a:p>
        </p:txBody>
      </p:sp>
    </p:spTree>
    <p:extLst>
      <p:ext uri="{BB962C8B-B14F-4D97-AF65-F5344CB8AC3E}">
        <p14:creationId xmlns:p14="http://schemas.microsoft.com/office/powerpoint/2010/main" val="2581867654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215900"/>
            <a:ext cx="8821737" cy="641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61821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" y="76200"/>
            <a:ext cx="9078925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26427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8763001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74896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ICU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4877"/>
            <a:ext cx="8915400" cy="672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2291" y="5943600"/>
            <a:ext cx="54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 Rounded MT Bold" panose="020F0704030504030204" pitchFamily="34" charset="0"/>
              </a:rPr>
              <a:t>Factory of Superbugs</a:t>
            </a:r>
          </a:p>
        </p:txBody>
      </p:sp>
    </p:spTree>
    <p:extLst>
      <p:ext uri="{BB962C8B-B14F-4D97-AF65-F5344CB8AC3E}">
        <p14:creationId xmlns:p14="http://schemas.microsoft.com/office/powerpoint/2010/main" val="3701723009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81000"/>
            <a:ext cx="8001000" cy="59436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445249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8966200" cy="672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extBox 3"/>
          <p:cNvSpPr txBox="1">
            <a:spLocks noChangeArrowheads="1"/>
          </p:cNvSpPr>
          <p:nvPr/>
        </p:nvSpPr>
        <p:spPr bwMode="auto">
          <a:xfrm>
            <a:off x="2057400" y="2971800"/>
            <a:ext cx="2209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6000" b="1" dirty="0">
                <a:solidFill>
                  <a:srgbClr val="FF0000"/>
                </a:solidFill>
                <a:latin typeface="Century Gothic" pitchFamily="34" charset="0"/>
              </a:rPr>
              <a:t>AMR</a:t>
            </a:r>
          </a:p>
        </p:txBody>
      </p:sp>
      <p:sp>
        <p:nvSpPr>
          <p:cNvPr id="75780" name="TextBox 4"/>
          <p:cNvSpPr txBox="1">
            <a:spLocks noChangeArrowheads="1"/>
          </p:cNvSpPr>
          <p:nvPr/>
        </p:nvSpPr>
        <p:spPr bwMode="auto">
          <a:xfrm>
            <a:off x="5638800" y="2627544"/>
            <a:ext cx="1905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7200" b="1" dirty="0">
                <a:solidFill>
                  <a:srgbClr val="FF0000"/>
                </a:solidFill>
                <a:latin typeface="Century Gothic" pitchFamily="34" charset="0"/>
              </a:rPr>
              <a:t>IPC</a:t>
            </a:r>
          </a:p>
        </p:txBody>
      </p:sp>
    </p:spTree>
    <p:extLst>
      <p:ext uri="{BB962C8B-B14F-4D97-AF65-F5344CB8AC3E}">
        <p14:creationId xmlns:p14="http://schemas.microsoft.com/office/powerpoint/2010/main" val="18917680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7FAC3F0-3895-4CBE-A8D7-D62FB9861CA1}"/>
              </a:ext>
            </a:extLst>
          </p:cNvPr>
          <p:cNvSpPr/>
          <p:nvPr/>
        </p:nvSpPr>
        <p:spPr>
          <a:xfrm>
            <a:off x="1600200" y="5302607"/>
            <a:ext cx="6248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MyriadPro-Regular"/>
              </a:rPr>
              <a:t>ASP: Antimicrobial Stewardship Program;</a:t>
            </a:r>
          </a:p>
          <a:p>
            <a:r>
              <a:rPr lang="en-US" sz="2400" b="1" dirty="0">
                <a:latin typeface="MyriadPro-Regular"/>
              </a:rPr>
              <a:t>DSP: Diagnostic Stewardship Program;</a:t>
            </a:r>
          </a:p>
          <a:p>
            <a:r>
              <a:rPr lang="en-GB" sz="2400" b="1" dirty="0">
                <a:latin typeface="MyriadPro-Regular"/>
              </a:rPr>
              <a:t>ISP: Infection Prevention Stewardship Program</a:t>
            </a:r>
            <a:r>
              <a:rPr lang="en-GB" dirty="0">
                <a:latin typeface="MyriadPro-Regular"/>
              </a:rPr>
              <a:t>.</a:t>
            </a:r>
            <a:endParaRPr lang="aa-ET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5234069-FDBF-47EC-9E69-1D7C743A0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81000"/>
            <a:ext cx="8153400" cy="484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080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ga Khan University Hospital, Nairobi, in Kenya, which has Joint Commission International accreditation, is used as a benchmark by other hospitals in Africa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04800"/>
            <a:ext cx="90678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390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1.bp.blogspot.com/-2mpZ54nYhfU/WntlOiQQHyI/AAAAAAAAAEY/3Fh5O-YjGH0H_ubnkLljhlklYbEYjxcFgCLcBGAs/s400/bl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" y="381000"/>
            <a:ext cx="902208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95800" y="609600"/>
            <a:ext cx="4495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Some preventable infections are more preventable than others</a:t>
            </a:r>
          </a:p>
        </p:txBody>
      </p:sp>
    </p:spTree>
    <p:extLst>
      <p:ext uri="{BB962C8B-B14F-4D97-AF65-F5344CB8AC3E}">
        <p14:creationId xmlns:p14="http://schemas.microsoft.com/office/powerpoint/2010/main" val="866343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6886"/>
            <a:ext cx="7239000" cy="6510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24970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76200"/>
            <a:ext cx="5181600" cy="6688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0351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973A58F-0714-449C-A407-086F94ECB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76201"/>
            <a:ext cx="6019799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2666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sz="3800"/>
              <a:t>Pressures on the primary care physician</a:t>
            </a:r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1162050" y="1438275"/>
            <a:ext cx="7175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Peer groups</a:t>
            </a: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/ prescribing and pharmacy advisors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930275" y="5873750"/>
            <a:ext cx="7696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Hospital experts, </a:t>
            </a: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formularies and guidelines</a:t>
            </a: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447675" y="2333625"/>
            <a:ext cx="2616200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Pharmaceutical representatives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(Industry spends 35% of profits on marketing)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Regulatory control mechanisms</a:t>
            </a: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6337300" y="2705100"/>
            <a:ext cx="1739900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Patients’ demands</a:t>
            </a:r>
          </a:p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and</a:t>
            </a:r>
          </a:p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physician aspirations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47111" name="AutoShape 7"/>
          <p:cNvSpPr>
            <a:spLocks noChangeArrowheads="1"/>
          </p:cNvSpPr>
          <p:nvPr/>
        </p:nvSpPr>
        <p:spPr bwMode="auto">
          <a:xfrm>
            <a:off x="2733675" y="3378200"/>
            <a:ext cx="1028700" cy="901700"/>
          </a:xfrm>
          <a:prstGeom prst="rightArrow">
            <a:avLst>
              <a:gd name="adj1" fmla="val 50000"/>
              <a:gd name="adj2" fmla="val 28521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7112" name="AutoShape 8"/>
          <p:cNvSpPr>
            <a:spLocks noChangeArrowheads="1"/>
          </p:cNvSpPr>
          <p:nvPr/>
        </p:nvSpPr>
        <p:spPr bwMode="auto">
          <a:xfrm>
            <a:off x="5743575" y="3403600"/>
            <a:ext cx="1003300" cy="876300"/>
          </a:xfrm>
          <a:prstGeom prst="leftArrow">
            <a:avLst>
              <a:gd name="adj1" fmla="val 50000"/>
              <a:gd name="adj2" fmla="val 28623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7113" name="AutoShape 9"/>
          <p:cNvSpPr>
            <a:spLocks noChangeArrowheads="1"/>
          </p:cNvSpPr>
          <p:nvPr/>
        </p:nvSpPr>
        <p:spPr bwMode="auto">
          <a:xfrm>
            <a:off x="4181475" y="5168900"/>
            <a:ext cx="1143000" cy="6477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7114" name="AutoShape 10"/>
          <p:cNvSpPr>
            <a:spLocks noChangeArrowheads="1"/>
          </p:cNvSpPr>
          <p:nvPr/>
        </p:nvSpPr>
        <p:spPr bwMode="auto">
          <a:xfrm>
            <a:off x="4257675" y="1968500"/>
            <a:ext cx="977900" cy="7112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47115" name="Group 11"/>
          <p:cNvGrpSpPr>
            <a:grpSpLocks/>
          </p:cNvGrpSpPr>
          <p:nvPr/>
        </p:nvGrpSpPr>
        <p:grpSpPr bwMode="auto">
          <a:xfrm>
            <a:off x="3956050" y="2751138"/>
            <a:ext cx="1616075" cy="2341562"/>
            <a:chOff x="2492" y="1733"/>
            <a:chExt cx="1018" cy="1475"/>
          </a:xfrm>
        </p:grpSpPr>
        <p:sp>
          <p:nvSpPr>
            <p:cNvPr id="47116" name="Oval 12"/>
            <p:cNvSpPr>
              <a:spLocks noChangeArrowheads="1"/>
            </p:cNvSpPr>
            <p:nvPr/>
          </p:nvSpPr>
          <p:spPr bwMode="auto">
            <a:xfrm>
              <a:off x="2674" y="1968"/>
              <a:ext cx="408" cy="43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pic>
          <p:nvPicPr>
            <p:cNvPr id="47117" name="Picture 1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2" y="1733"/>
              <a:ext cx="1018" cy="1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788623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Image result for NationaL PUBLIC HEALTH LABS kENY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694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40319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1295399"/>
            <a:ext cx="8472487" cy="545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Box 1"/>
          <p:cNvSpPr txBox="1">
            <a:spLocks noChangeArrowheads="1"/>
          </p:cNvSpPr>
          <p:nvPr/>
        </p:nvSpPr>
        <p:spPr bwMode="auto">
          <a:xfrm>
            <a:off x="366713" y="381000"/>
            <a:ext cx="838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latin typeface="Century Gothic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Century Gothic" pitchFamily="34" charset="0"/>
              </a:rPr>
              <a:t>                </a:t>
            </a:r>
          </a:p>
        </p:txBody>
      </p:sp>
      <p:sp>
        <p:nvSpPr>
          <p:cNvPr id="46084" name="Oval 2"/>
          <p:cNvSpPr>
            <a:spLocks noChangeArrowheads="1"/>
          </p:cNvSpPr>
          <p:nvPr/>
        </p:nvSpPr>
        <p:spPr bwMode="auto">
          <a:xfrm>
            <a:off x="366713" y="139700"/>
            <a:ext cx="8243887" cy="10668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400" b="1">
              <a:solidFill>
                <a:srgbClr val="FF0000"/>
              </a:solidFill>
              <a:latin typeface="Century Gothic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>
                <a:solidFill>
                  <a:schemeClr val="bg2"/>
                </a:solidFill>
                <a:latin typeface="Century Gothic" pitchFamily="34" charset="0"/>
              </a:rPr>
              <a:t>I AM CONCERNED ABOUT  THE HIGH LAVELS OF BLOOD WE FOUND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>
                <a:solidFill>
                  <a:schemeClr val="bg2"/>
                </a:solidFill>
                <a:latin typeface="Century Gothic" pitchFamily="34" charset="0"/>
              </a:rPr>
              <a:t>                     IN  YOUR BLOOD TEST</a:t>
            </a:r>
          </a:p>
        </p:txBody>
      </p:sp>
    </p:spTree>
    <p:extLst>
      <p:ext uri="{BB962C8B-B14F-4D97-AF65-F5344CB8AC3E}">
        <p14:creationId xmlns:p14="http://schemas.microsoft.com/office/powerpoint/2010/main" val="24237435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0" y="457200"/>
            <a:ext cx="9022933" cy="592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84037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5" y="762000"/>
            <a:ext cx="9024677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00940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Image result for Skin infec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113" y="3530600"/>
            <a:ext cx="5905500" cy="30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mage result for Skin infect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863" y="381000"/>
            <a:ext cx="4146175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Image result for carbunc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5015"/>
            <a:ext cx="4285216" cy="284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435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SCF08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8" y="533400"/>
            <a:ext cx="8924431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34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gas gangre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19800" cy="352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age result for healing wound st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536751"/>
            <a:ext cx="4144257" cy="310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4198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ncrypted-tbn2.gstatic.com/images?q=tbn:ANd9GcTo1WbVGxJGE6Zd2K25ayur_NbRDMBMupWzND2GAH_Y_hHmGtMHQB5PNN1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99" y="1143000"/>
            <a:ext cx="85725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47800" y="304800"/>
            <a:ext cx="62738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Treating a viral URTI with antibiotic.</a:t>
            </a:r>
          </a:p>
        </p:txBody>
      </p:sp>
    </p:spTree>
    <p:extLst>
      <p:ext uri="{BB962C8B-B14F-4D97-AF65-F5344CB8AC3E}">
        <p14:creationId xmlns:p14="http://schemas.microsoft.com/office/powerpoint/2010/main" val="6420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1600200"/>
            <a:ext cx="78486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/>
              <a:t>Lower respiratory tract infections are among the most common infectious diseases of humans worldwide. </a:t>
            </a:r>
          </a:p>
          <a:p>
            <a:endParaRPr lang="en-US" sz="3200" b="1" dirty="0"/>
          </a:p>
          <a:p>
            <a:r>
              <a:rPr lang="en-US" sz="3200" b="1" dirty="0" smtClean="0"/>
              <a:t>In the United States alone, pneumonia and influenza rank as the sixth leading cause of death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24832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838200"/>
            <a:ext cx="8763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/>
              <a:t>Changes in the characteristics of the population as it ages and the swelling numbers of patients with immunocompromising conditions have increased the number of individuals at risk.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86931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1905000"/>
            <a:ext cx="8610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</a:t>
            </a:r>
            <a:r>
              <a:rPr lang="en-US" sz="4000" b="1" dirty="0" smtClean="0"/>
              <a:t>An expanded variety of emerging pathogens likewise provides challenges for the clinicians and microbiologist / clinical pathologist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26496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609600"/>
            <a:ext cx="8305800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</a:t>
            </a:r>
            <a:r>
              <a:rPr lang="en-US" sz="3200" b="1" dirty="0"/>
              <a:t>A</a:t>
            </a:r>
            <a:r>
              <a:rPr lang="en-US" sz="3200" b="1" dirty="0" smtClean="0"/>
              <a:t>cute uncomplicated bronchitis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800" b="1" dirty="0" smtClean="0"/>
              <a:t>  </a:t>
            </a:r>
            <a:r>
              <a:rPr lang="en-US" sz="2800" b="1" dirty="0"/>
              <a:t>L</a:t>
            </a:r>
            <a:r>
              <a:rPr lang="en-US" sz="2800" b="1" dirty="0" smtClean="0"/>
              <a:t>argely due to viruses</a:t>
            </a:r>
            <a:r>
              <a:rPr lang="en-US" sz="2800" b="1" dirty="0"/>
              <a:t> </a:t>
            </a:r>
            <a:r>
              <a:rPr lang="en-US" sz="2800" b="1" dirty="0" smtClean="0"/>
              <a:t>and allergens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b="1" dirty="0" smtClean="0"/>
              <a:t>  Leads to massive antibiotic use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800" b="1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800" b="1" dirty="0" smtClean="0"/>
              <a:t>  Lead  to unparalleled levels of multidrug resistance among invasive   pathogens such as </a:t>
            </a:r>
            <a:r>
              <a:rPr lang="en-US" sz="2800" b="1" dirty="0" err="1" smtClean="0"/>
              <a:t>Streptococcous</a:t>
            </a:r>
            <a:r>
              <a:rPr lang="en-US" sz="2800" b="1" dirty="0" smtClean="0"/>
              <a:t> pneumoniae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55919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28600"/>
            <a:ext cx="86106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Practice guidelines for a rational approach to the evaluation and treatment of patients with acute bronchitis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200" b="1" dirty="0" smtClean="0"/>
              <a:t>to </a:t>
            </a:r>
            <a:r>
              <a:rPr lang="en-US" sz="3200" b="1" dirty="0"/>
              <a:t>decrease the overuse of antibiotics </a:t>
            </a:r>
            <a:r>
              <a:rPr lang="en-US" sz="3200" b="1" dirty="0" smtClean="0"/>
              <a:t>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200" b="1" dirty="0" smtClean="0"/>
              <a:t>to </a:t>
            </a:r>
            <a:r>
              <a:rPr lang="en-US" sz="3200" b="1" dirty="0"/>
              <a:t>prevent further increases in rates of </a:t>
            </a:r>
            <a:r>
              <a:rPr lang="en-US" sz="3200" b="1" dirty="0" smtClean="0"/>
              <a:t>resistance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b="1" dirty="0" smtClean="0"/>
              <a:t>Diagnosis </a:t>
            </a:r>
            <a:r>
              <a:rPr lang="en-US" sz="2800" b="1" dirty="0"/>
              <a:t>is </a:t>
            </a:r>
            <a:r>
              <a:rPr lang="en-US" sz="2800" b="1" dirty="0" smtClean="0"/>
              <a:t>purely clinical.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b="1" dirty="0" smtClean="0"/>
              <a:t>Purulent </a:t>
            </a:r>
            <a:r>
              <a:rPr lang="en-US" sz="2800" b="1" dirty="0"/>
              <a:t>sputum is </a:t>
            </a:r>
            <a:r>
              <a:rPr lang="en-US" sz="2800" b="1" dirty="0" smtClean="0"/>
              <a:t>not predictive </a:t>
            </a:r>
            <a:r>
              <a:rPr lang="en-US" sz="2800" b="1" dirty="0"/>
              <a:t>of viral infections </a:t>
            </a:r>
            <a:r>
              <a:rPr lang="en-US" sz="2800" b="1" dirty="0" smtClean="0"/>
              <a:t> versus </a:t>
            </a:r>
            <a:r>
              <a:rPr lang="en-US" sz="2800" b="1" dirty="0"/>
              <a:t>bacterial infections. </a:t>
            </a:r>
            <a:endParaRPr lang="en-US" sz="2800" b="1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800" b="1" dirty="0" smtClean="0"/>
              <a:t>Microscopic examination </a:t>
            </a:r>
            <a:r>
              <a:rPr lang="en-US" sz="2800" b="1" dirty="0"/>
              <a:t>of sputum and culture are not helpful </a:t>
            </a:r>
            <a:r>
              <a:rPr lang="en-US" sz="2800" b="1" dirty="0" smtClean="0"/>
              <a:t>in distinguishing </a:t>
            </a:r>
            <a:r>
              <a:rPr lang="en-US" sz="2800" b="1" dirty="0"/>
              <a:t>upper airway colonization from lower </a:t>
            </a:r>
            <a:r>
              <a:rPr lang="en-US" sz="2800" b="1" dirty="0" smtClean="0"/>
              <a:t>airway infection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28868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226291"/>
            <a:ext cx="838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Acute exacerbation of chronic bronchitis in patients </a:t>
            </a:r>
            <a:r>
              <a:rPr lang="en-US" sz="2800" b="1" dirty="0" smtClean="0"/>
              <a:t>with  underlying </a:t>
            </a:r>
            <a:r>
              <a:rPr lang="en-US" sz="2800" b="1" dirty="0"/>
              <a:t>lung disease</a:t>
            </a:r>
          </a:p>
        </p:txBody>
      </p:sp>
      <p:sp>
        <p:nvSpPr>
          <p:cNvPr id="3" name="Rectangle 2"/>
          <p:cNvSpPr/>
          <p:nvPr/>
        </p:nvSpPr>
        <p:spPr>
          <a:xfrm>
            <a:off x="304800" y="1371600"/>
            <a:ext cx="853670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/>
              <a:t>Streptococcus pneumoniae </a:t>
            </a:r>
            <a:r>
              <a:rPr lang="en-US" sz="2400" b="1" dirty="0"/>
              <a:t>and </a:t>
            </a:r>
            <a:r>
              <a:rPr lang="en-US" sz="2400" b="1" i="1" dirty="0" err="1"/>
              <a:t>Haemophilus</a:t>
            </a:r>
            <a:r>
              <a:rPr lang="en-US" sz="2400" b="1" i="1" dirty="0"/>
              <a:t> </a:t>
            </a:r>
            <a:r>
              <a:rPr lang="en-US" sz="2400" b="1" i="1" dirty="0" err="1"/>
              <a:t>influenzae</a:t>
            </a:r>
            <a:r>
              <a:rPr lang="en-US" sz="2400" b="1" i="1" dirty="0"/>
              <a:t> </a:t>
            </a:r>
            <a:r>
              <a:rPr lang="en-US" sz="2400" b="1" dirty="0" smtClean="0"/>
              <a:t> more frequently cause </a:t>
            </a:r>
            <a:r>
              <a:rPr lang="en-US" sz="2400" b="1" dirty="0"/>
              <a:t>acute symptoms in patients with </a:t>
            </a:r>
            <a:r>
              <a:rPr lang="en-US" sz="2400" b="1" dirty="0" smtClean="0"/>
              <a:t>COPD </a:t>
            </a:r>
          </a:p>
          <a:p>
            <a:r>
              <a:rPr lang="en-US" sz="2400" b="1" dirty="0"/>
              <a:t>V</a:t>
            </a:r>
            <a:r>
              <a:rPr lang="en-US" sz="2400" b="1" dirty="0" smtClean="0"/>
              <a:t>iral </a:t>
            </a:r>
            <a:r>
              <a:rPr lang="en-US" sz="2400" b="1" dirty="0"/>
              <a:t>pathogens </a:t>
            </a:r>
            <a:r>
              <a:rPr lang="en-US" sz="2400" b="1" dirty="0" smtClean="0"/>
              <a:t>responsible for </a:t>
            </a:r>
            <a:r>
              <a:rPr lang="en-US" sz="2400" b="1" dirty="0"/>
              <a:t>a </a:t>
            </a:r>
            <a:r>
              <a:rPr lang="en-US" sz="2400" b="1" dirty="0" smtClean="0"/>
              <a:t>large </a:t>
            </a:r>
            <a:r>
              <a:rPr lang="en-US" sz="2400" b="1" dirty="0"/>
              <a:t>number of </a:t>
            </a:r>
            <a:r>
              <a:rPr lang="en-US" sz="2400" b="1" dirty="0" smtClean="0"/>
              <a:t>episodes</a:t>
            </a:r>
            <a:endParaRPr lang="en-US" sz="2400" b="1" dirty="0"/>
          </a:p>
          <a:p>
            <a:r>
              <a:rPr lang="en-US" sz="2400" b="1" dirty="0" smtClean="0"/>
              <a:t>Gram stained smears </a:t>
            </a:r>
            <a:r>
              <a:rPr lang="en-US" sz="2400" b="1" dirty="0"/>
              <a:t>and culture are of </a:t>
            </a:r>
            <a:r>
              <a:rPr lang="en-US" sz="2400" b="1" dirty="0" smtClean="0"/>
              <a:t>little </a:t>
            </a:r>
            <a:r>
              <a:rPr lang="en-US" sz="2400" b="1" dirty="0"/>
              <a:t>value </a:t>
            </a:r>
            <a:endParaRPr lang="en-US" sz="2400" b="1" dirty="0" smtClean="0"/>
          </a:p>
          <a:p>
            <a:r>
              <a:rPr lang="en-US" sz="2400" b="1" dirty="0" smtClean="0"/>
              <a:t>Most of the COPD patients have asymptomatic upper </a:t>
            </a:r>
            <a:r>
              <a:rPr lang="en-US" sz="2400" b="1" dirty="0"/>
              <a:t>airway colonization with bacterial </a:t>
            </a:r>
            <a:r>
              <a:rPr lang="en-US" sz="2400" b="1" dirty="0" smtClean="0"/>
              <a:t>pathogens</a:t>
            </a:r>
          </a:p>
          <a:p>
            <a:endParaRPr lang="en-US" sz="2000" b="1" dirty="0"/>
          </a:p>
          <a:p>
            <a:r>
              <a:rPr lang="en-US" sz="2800" b="1" dirty="0" smtClean="0"/>
              <a:t>Management of these patients is quite controversial</a:t>
            </a:r>
            <a:endParaRPr lang="en-US" sz="2800" b="1" dirty="0"/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27986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152400"/>
            <a:ext cx="86868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/>
              <a:t>Children </a:t>
            </a:r>
            <a:r>
              <a:rPr lang="en-US" sz="3600" b="1" dirty="0" smtClean="0"/>
              <a:t>with respiratory hypersensitivity conditions receive </a:t>
            </a:r>
            <a:r>
              <a:rPr lang="en-US" sz="3600" b="1" dirty="0"/>
              <a:t>a lot of primary healthcare services </a:t>
            </a:r>
            <a:endParaRPr lang="en-US" sz="3600" b="1" dirty="0" smtClean="0"/>
          </a:p>
          <a:p>
            <a:r>
              <a:rPr lang="en-US" sz="3600" b="1" dirty="0" smtClean="0"/>
              <a:t>and receive </a:t>
            </a:r>
            <a:r>
              <a:rPr lang="en-US" sz="3600" b="1" dirty="0"/>
              <a:t>a </a:t>
            </a:r>
            <a:r>
              <a:rPr lang="en-US" sz="3600" b="1" dirty="0" smtClean="0"/>
              <a:t>high </a:t>
            </a:r>
            <a:r>
              <a:rPr lang="en-US" sz="3600" b="1" dirty="0"/>
              <a:t>number of antibiotics compared with middle aged </a:t>
            </a:r>
            <a:r>
              <a:rPr lang="en-US" sz="3600" b="1" dirty="0" smtClean="0"/>
              <a:t>populations</a:t>
            </a:r>
          </a:p>
          <a:p>
            <a:endParaRPr lang="en-US" sz="3600" b="1" dirty="0"/>
          </a:p>
          <a:p>
            <a:r>
              <a:rPr lang="en-US" sz="3600" b="1" dirty="0"/>
              <a:t>The laboratory’s role </a:t>
            </a:r>
            <a:r>
              <a:rPr lang="en-US" sz="3600" b="1" dirty="0" smtClean="0"/>
              <a:t> </a:t>
            </a:r>
            <a:r>
              <a:rPr lang="en-US" sz="3600" b="1" dirty="0"/>
              <a:t>is very </a:t>
            </a:r>
            <a:r>
              <a:rPr lang="en-US" sz="3600" b="1" dirty="0" smtClean="0"/>
              <a:t>limited in these cases</a:t>
            </a:r>
            <a:endParaRPr lang="en-US" sz="36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20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52400"/>
            <a:ext cx="8686800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b="1" dirty="0" smtClean="0"/>
          </a:p>
          <a:p>
            <a:endParaRPr lang="en-US" sz="2400" b="1" dirty="0"/>
          </a:p>
          <a:p>
            <a:r>
              <a:rPr lang="en-US" sz="3200" b="1" dirty="0" smtClean="0"/>
              <a:t>Cough </a:t>
            </a:r>
            <a:r>
              <a:rPr lang="en-US" sz="3200" b="1" dirty="0"/>
              <a:t>is frequently encountered in the management of patients with asthma. </a:t>
            </a:r>
            <a:endParaRPr lang="en-US" sz="3200" b="1" dirty="0" smtClean="0"/>
          </a:p>
          <a:p>
            <a:endParaRPr lang="en-US" sz="2400" b="1" dirty="0"/>
          </a:p>
          <a:p>
            <a:r>
              <a:rPr lang="en-US" dirty="0" smtClean="0"/>
              <a:t>“</a:t>
            </a:r>
            <a:r>
              <a:rPr lang="en-US" sz="3200" b="1" dirty="0"/>
              <a:t>cough-variant </a:t>
            </a:r>
            <a:r>
              <a:rPr lang="en-US" sz="3200" b="1" dirty="0" smtClean="0"/>
              <a:t>asthma” - </a:t>
            </a:r>
            <a:r>
              <a:rPr lang="en-US" sz="3200" b="1" dirty="0"/>
              <a:t>a syndrome that is manifest more by cough than by </a:t>
            </a:r>
            <a:r>
              <a:rPr lang="en-US" sz="3200" b="1" dirty="0" smtClean="0"/>
              <a:t>wheezing</a:t>
            </a:r>
            <a:r>
              <a:rPr lang="en-US" sz="3200" b="1" dirty="0"/>
              <a:t>,</a:t>
            </a:r>
            <a:r>
              <a:rPr lang="en-US" sz="3200" b="1" dirty="0" smtClean="0"/>
              <a:t> </a:t>
            </a:r>
            <a:r>
              <a:rPr lang="en-US" sz="3200" b="1" dirty="0"/>
              <a:t>perhaps as an indication of increased bronchial hypersensitivity</a:t>
            </a:r>
            <a:r>
              <a:rPr lang="en-US" sz="3200" b="1" dirty="0" smtClean="0"/>
              <a:t>,</a:t>
            </a:r>
          </a:p>
          <a:p>
            <a:endParaRPr lang="en-US" sz="3200" b="1" dirty="0"/>
          </a:p>
          <a:p>
            <a:r>
              <a:rPr lang="en-US" sz="3200" b="1" dirty="0" smtClean="0"/>
              <a:t>Lab tests are totally unrewarding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14269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HCC BUILDIN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0800" y="381000"/>
            <a:ext cx="4495800" cy="6172200"/>
          </a:xfrm>
          <a:noFill/>
        </p:spPr>
      </p:pic>
    </p:spTree>
    <p:extLst>
      <p:ext uri="{BB962C8B-B14F-4D97-AF65-F5344CB8AC3E}">
        <p14:creationId xmlns:p14="http://schemas.microsoft.com/office/powerpoint/2010/main" val="39304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 May cause the inflammation of respiratory tract&#10;anywhere from nose to alveoli.&#10; May be classified as –&#10;AURI – Acute Up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469"/>
            <a:ext cx="9144000" cy="686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14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 RHINITIS (COMMON COLD OR CORYZA)&#10; RHINOVIRUSES, ENTEROVIRUSES, CORONAVIRUSES&#10; ACUTE EPIGLOTTITIS (SUPRGLOTTITIS)&#10; CR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22"/>
            <a:ext cx="9067800" cy="680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02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&#10; Rapid shallow breathing (60-80/min)&#10; Cyanosis / pallor&#10; Flaring of alae nasi&#10; Use of accessory muscles of respirati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94" y="-34487"/>
            <a:ext cx="9155094" cy="689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9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&#10;AGENT FACTORS&#10;BACTERIA AGE GROUP&#10;AFFECTED&#10;CHRACTERISTIC&#10;CLINICAL FEATURES&#10;Bordetella pertussis Infants &amp; young children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7800" cy="67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27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&#10;VIRUSES AGE GROUP&#10;AFFECTED&#10;CHRACTERISTIC&#10;CLINICAL FEATURES&#10;Enterovirus All ages Febrile pharyngitis&#10;Influenza A, B, C Al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66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&#10; Š Sign of respiratory distress; nasal flaring &amp; chest&#10;indrawing&#10; Younger than 2 months&#10; Decreased level of conscious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015"/>
            <a:ext cx="9144000" cy="686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84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Treatment in special groups&#10;GROUP ORGANISMS ANTIBIOTICS&#10;IMMUNOCOMPROMISED -GRAM NEGATIVE&#10;-S. AUREUS&#10;-OPPORTUNISTIC&#10;PNEUMOC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64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152400"/>
            <a:ext cx="7848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/>
              <a:t>The role of the microbiology laboratory in the diagnosis of</a:t>
            </a:r>
          </a:p>
          <a:p>
            <a:r>
              <a:rPr lang="en-US" sz="3600" b="1" dirty="0"/>
              <a:t>community-acquired pneumonia (CAP) remains controversial.</a:t>
            </a:r>
          </a:p>
        </p:txBody>
      </p:sp>
      <p:sp>
        <p:nvSpPr>
          <p:cNvPr id="3" name="Rectangle 2"/>
          <p:cNvSpPr/>
          <p:nvPr/>
        </p:nvSpPr>
        <p:spPr>
          <a:xfrm>
            <a:off x="762000" y="2967335"/>
            <a:ext cx="769620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400" b="1" dirty="0" smtClean="0"/>
          </a:p>
          <a:p>
            <a:r>
              <a:rPr lang="en-US" sz="3600" b="1" dirty="0" smtClean="0"/>
              <a:t>Limitations </a:t>
            </a:r>
            <a:r>
              <a:rPr lang="en-US" sz="3600" b="1" dirty="0"/>
              <a:t>of diagnostic tests have led to the development of</a:t>
            </a:r>
          </a:p>
          <a:p>
            <a:r>
              <a:rPr lang="en-US" sz="3600" b="1" dirty="0"/>
              <a:t>guidelines for empirical treatment approaches</a:t>
            </a:r>
          </a:p>
        </p:txBody>
      </p:sp>
    </p:spTree>
    <p:extLst>
      <p:ext uri="{BB962C8B-B14F-4D97-AF65-F5344CB8AC3E}">
        <p14:creationId xmlns:p14="http://schemas.microsoft.com/office/powerpoint/2010/main" val="73197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762000" y="671512"/>
            <a:ext cx="792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Arial" pitchFamily="34" charset="0"/>
            </a:endParaRPr>
          </a:p>
        </p:txBody>
      </p:sp>
      <p:sp>
        <p:nvSpPr>
          <p:cNvPr id="49155" name="Text Box 4"/>
          <p:cNvSpPr txBox="1">
            <a:spLocks noChangeArrowheads="1"/>
          </p:cNvSpPr>
          <p:nvPr/>
        </p:nvSpPr>
        <p:spPr bwMode="auto">
          <a:xfrm>
            <a:off x="1219200" y="152400"/>
            <a:ext cx="6400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dirty="0" smtClean="0">
                <a:latin typeface="Arial" pitchFamily="34" charset="0"/>
              </a:rPr>
              <a:t>The </a:t>
            </a:r>
            <a:r>
              <a:rPr lang="en-US" altLang="en-US" sz="2800" dirty="0">
                <a:latin typeface="Arial" pitchFamily="34" charset="0"/>
              </a:rPr>
              <a:t>Doctor’s Dilemma </a:t>
            </a:r>
            <a:endParaRPr lang="en-US" altLang="en-US" dirty="0">
              <a:latin typeface="Arial" pitchFamily="34" charset="0"/>
            </a:endParaRP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1447800" y="1588418"/>
            <a:ext cx="7620000" cy="1055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>
              <a:lnSpc>
                <a:spcPct val="80000"/>
              </a:lnSpc>
              <a:defRPr/>
            </a:pPr>
            <a:r>
              <a:rPr 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No response to intense antibiotic therapy!!! Lets see if there is any response to intense litigation.</a:t>
            </a:r>
          </a:p>
        </p:txBody>
      </p:sp>
      <p:pic>
        <p:nvPicPr>
          <p:cNvPr id="49157" name="Picture 6" descr="FUNFAC4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09800"/>
            <a:ext cx="64008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Text Box 7"/>
          <p:cNvSpPr txBox="1">
            <a:spLocks noChangeArrowheads="1"/>
          </p:cNvSpPr>
          <p:nvPr/>
        </p:nvSpPr>
        <p:spPr bwMode="auto">
          <a:xfrm>
            <a:off x="2743200" y="4438650"/>
            <a:ext cx="60579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>
                <a:latin typeface="Arial" pitchFamily="34" charset="0"/>
              </a:rPr>
              <a:t>Choose between patient welfare and directives of the healthcare system may be penalties or incentives. </a:t>
            </a:r>
          </a:p>
        </p:txBody>
      </p:sp>
    </p:spTree>
    <p:extLst>
      <p:ext uri="{BB962C8B-B14F-4D97-AF65-F5344CB8AC3E}">
        <p14:creationId xmlns:p14="http://schemas.microsoft.com/office/powerpoint/2010/main" val="279403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96" y="1295400"/>
            <a:ext cx="9017604" cy="330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056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AKU_Kenya_036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725" y="808038"/>
            <a:ext cx="8372475" cy="5821362"/>
          </a:xfrm>
          <a:noFill/>
        </p:spPr>
      </p:pic>
    </p:spTree>
    <p:extLst>
      <p:ext uri="{BB962C8B-B14F-4D97-AF65-F5344CB8AC3E}">
        <p14:creationId xmlns:p14="http://schemas.microsoft.com/office/powerpoint/2010/main" val="385207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914400"/>
            <a:ext cx="82296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A</a:t>
            </a:r>
            <a:r>
              <a:rPr lang="en-US" sz="3200" b="1" dirty="0" smtClean="0"/>
              <a:t>cute </a:t>
            </a:r>
            <a:r>
              <a:rPr lang="en-US" sz="3200" b="1" dirty="0"/>
              <a:t>bronchitis is </a:t>
            </a:r>
            <a:r>
              <a:rPr lang="en-US" sz="3200" b="1" dirty="0" smtClean="0"/>
              <a:t>one </a:t>
            </a:r>
            <a:r>
              <a:rPr lang="en-US" sz="3200" b="1" dirty="0"/>
              <a:t>of the most</a:t>
            </a:r>
          </a:p>
          <a:p>
            <a:r>
              <a:rPr lang="en-US" sz="3200" b="1" dirty="0"/>
              <a:t>common diagnoses made in adult clinical practice, a </a:t>
            </a:r>
            <a:r>
              <a:rPr lang="en-US" sz="3200" b="1" dirty="0" smtClean="0"/>
              <a:t>precise definition </a:t>
            </a:r>
            <a:r>
              <a:rPr lang="en-US" sz="3200" b="1" dirty="0"/>
              <a:t>does not exist. </a:t>
            </a:r>
            <a:endParaRPr lang="en-US" sz="3200" b="1" dirty="0" smtClean="0"/>
          </a:p>
          <a:p>
            <a:endParaRPr lang="en-US" sz="3200" b="1" dirty="0"/>
          </a:p>
          <a:p>
            <a:r>
              <a:rPr lang="en-US" sz="3200" b="1" dirty="0" smtClean="0"/>
              <a:t>A </a:t>
            </a:r>
            <a:r>
              <a:rPr lang="en-US" sz="3200" b="1" dirty="0"/>
              <a:t>cough that lasts 1 to 3 weeks, with</a:t>
            </a:r>
          </a:p>
          <a:p>
            <a:r>
              <a:rPr lang="en-US" sz="3200" b="1" dirty="0"/>
              <a:t>or without sputum production, and that is associated </a:t>
            </a:r>
            <a:r>
              <a:rPr lang="en-US" sz="3200" b="1" dirty="0" smtClean="0"/>
              <a:t>with upper </a:t>
            </a:r>
            <a:r>
              <a:rPr lang="en-US" sz="3200" b="1" dirty="0"/>
              <a:t>respiratory tract and constitutional symptoms is the </a:t>
            </a:r>
            <a:r>
              <a:rPr lang="en-US" sz="3200" b="1" dirty="0" smtClean="0"/>
              <a:t>typical presentation</a:t>
            </a:r>
            <a:r>
              <a:rPr lang="en-US" sz="32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756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1752600"/>
            <a:ext cx="8839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/>
              <a:t>Disease and pathogen </a:t>
            </a:r>
            <a:r>
              <a:rPr lang="en-US" sz="2000" b="1" u="sng" dirty="0" smtClean="0"/>
              <a:t>                                                      </a:t>
            </a:r>
            <a:r>
              <a:rPr lang="en-US" sz="2000" b="1" u="sng" dirty="0"/>
              <a:t>%</a:t>
            </a:r>
            <a:r>
              <a:rPr lang="en-US" sz="2000" b="1" u="sng" dirty="0" smtClean="0"/>
              <a:t>of cases </a:t>
            </a:r>
            <a:endParaRPr lang="en-US" sz="2000" b="1" u="sng" dirty="0"/>
          </a:p>
          <a:p>
            <a:endParaRPr lang="en-US" sz="2000" b="1" u="sng" dirty="0"/>
          </a:p>
          <a:p>
            <a:r>
              <a:rPr lang="en-US" sz="2000" b="1" u="sng" dirty="0" smtClean="0"/>
              <a:t>Acute </a:t>
            </a:r>
            <a:r>
              <a:rPr lang="en-US" sz="2000" b="1" u="sng" dirty="0"/>
              <a:t>bronchitis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Respiratory viruses </a:t>
            </a:r>
            <a:r>
              <a:rPr lang="en-US" sz="2000" b="1" i="1" dirty="0" smtClean="0"/>
              <a:t>b</a:t>
            </a:r>
            <a:r>
              <a:rPr lang="en-US" sz="2000" b="1" dirty="0" smtClean="0"/>
              <a:t>...............................................................     90</a:t>
            </a:r>
            <a:endParaRPr lang="en-US" sz="2000" b="1" dirty="0"/>
          </a:p>
          <a:p>
            <a:r>
              <a:rPr lang="en-US" sz="2000" b="1" i="1" dirty="0" smtClean="0"/>
              <a:t>Bordetella </a:t>
            </a:r>
            <a:r>
              <a:rPr lang="en-US" sz="2000" b="1" i="1" dirty="0"/>
              <a:t>pertussis-Bordetella </a:t>
            </a:r>
            <a:r>
              <a:rPr lang="en-US" sz="2000" b="1" i="1" dirty="0" err="1"/>
              <a:t>parapertussis</a:t>
            </a:r>
            <a:r>
              <a:rPr lang="en-US" sz="2000" b="1" dirty="0" smtClean="0"/>
              <a:t>........................5–10</a:t>
            </a:r>
            <a:r>
              <a:rPr lang="en-US" sz="2000" b="1" i="1" dirty="0" smtClean="0"/>
              <a:t>c</a:t>
            </a:r>
            <a:endParaRPr lang="en-US" sz="2000" b="1" i="1" dirty="0"/>
          </a:p>
          <a:p>
            <a:r>
              <a:rPr lang="en-US" sz="2000" b="1" i="1" dirty="0"/>
              <a:t>Mycoplasma pneumoniae</a:t>
            </a:r>
            <a:r>
              <a:rPr lang="en-US" sz="2000" b="1" dirty="0"/>
              <a:t>.......................................................... 5–10</a:t>
            </a:r>
            <a:r>
              <a:rPr lang="en-US" sz="2000" b="1" i="1" dirty="0"/>
              <a:t>c</a:t>
            </a:r>
          </a:p>
          <a:p>
            <a:r>
              <a:rPr lang="en-US" sz="2000" b="1" i="1" dirty="0"/>
              <a:t>Chlamydia pneumoniae </a:t>
            </a:r>
            <a:r>
              <a:rPr lang="en-US" sz="2000" b="1" dirty="0"/>
              <a:t>............................................................ 5–10</a:t>
            </a:r>
            <a:r>
              <a:rPr lang="en-US" sz="2000" b="1" i="1" dirty="0"/>
              <a:t>c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21178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1447800"/>
            <a:ext cx="88392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Diagnosis is usually made clinically. Purulent sputum is </a:t>
            </a:r>
            <a:r>
              <a:rPr lang="en-US" sz="3200" b="1" dirty="0" smtClean="0"/>
              <a:t>not predictive </a:t>
            </a:r>
            <a:r>
              <a:rPr lang="en-US" sz="3200" b="1" dirty="0"/>
              <a:t>of viral infections versus bacterial infections. </a:t>
            </a:r>
            <a:endParaRPr lang="en-US" sz="3200" b="1" dirty="0" smtClean="0"/>
          </a:p>
          <a:p>
            <a:endParaRPr lang="en-US" sz="3200" b="1" dirty="0" smtClean="0"/>
          </a:p>
          <a:p>
            <a:r>
              <a:rPr lang="en-US" sz="3200" b="1" dirty="0" smtClean="0"/>
              <a:t>Microscopic</a:t>
            </a:r>
            <a:r>
              <a:rPr lang="en-US" sz="3200" b="1" dirty="0"/>
              <a:t> </a:t>
            </a:r>
            <a:r>
              <a:rPr lang="en-US" sz="3200" b="1" dirty="0" smtClean="0"/>
              <a:t>examination </a:t>
            </a:r>
            <a:r>
              <a:rPr lang="en-US" sz="3200" b="1" dirty="0"/>
              <a:t>of sputum and culture are not helpful </a:t>
            </a:r>
            <a:r>
              <a:rPr lang="en-US" sz="3200" b="1" dirty="0" smtClean="0"/>
              <a:t>in distinguishing </a:t>
            </a:r>
            <a:r>
              <a:rPr lang="en-US" sz="3200" b="1" dirty="0"/>
              <a:t>upper airway colonization from lower </a:t>
            </a:r>
            <a:r>
              <a:rPr lang="en-US" sz="3200" b="1" dirty="0" smtClean="0"/>
              <a:t>airway infection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69476235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2362200"/>
            <a:ext cx="7848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The diagnosis of pneumonia in the hospitalized patient </a:t>
            </a:r>
            <a:r>
              <a:rPr lang="en-US" sz="3200" dirty="0" smtClean="0"/>
              <a:t>is  even </a:t>
            </a:r>
            <a:r>
              <a:rPr lang="en-US" sz="3200" dirty="0"/>
              <a:t>more challenging than the diagnosis of CAP</a:t>
            </a:r>
          </a:p>
        </p:txBody>
      </p:sp>
    </p:spTree>
    <p:extLst>
      <p:ext uri="{BB962C8B-B14F-4D97-AF65-F5344CB8AC3E}">
        <p14:creationId xmlns:p14="http://schemas.microsoft.com/office/powerpoint/2010/main" val="9127234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image.slidesharecdn.com/lowerrespiratorytractinfection-150319124805-conversion-gate01/95/laboratory-diagnosis-of-lower-respiratory-tract-infection-including-tuberculosis-28-638.jpg?cb=14267874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95"/>
            <a:ext cx="9144000" cy="685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69803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6200"/>
            <a:ext cx="9144000" cy="6705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018880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445"/>
            <a:ext cx="7620000" cy="670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27223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692" y="1524000"/>
            <a:ext cx="8825667" cy="388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1371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8979070" cy="6828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53226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22002" cy="6738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9233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0" y="304800"/>
            <a:ext cx="910278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437992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9046536" cy="6815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567436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72" y="152400"/>
            <a:ext cx="8965428" cy="6596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71627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09140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6200"/>
            <a:ext cx="9100182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96342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8458200" cy="614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168246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7" y="152400"/>
            <a:ext cx="9049393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675724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lated image">
            <a:extLst>
              <a:ext uri="{FF2B5EF4-FFF2-40B4-BE49-F238E27FC236}">
                <a16:creationId xmlns="" xmlns:a16="http://schemas.microsoft.com/office/drawing/2014/main" id="{0A1C8728-9732-4305-9F91-B556B84D6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41450"/>
            <a:ext cx="8001000" cy="600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7488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9075028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762692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304800"/>
            <a:ext cx="90678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694588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82175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6209780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Soaring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Soaring">
      <a:majorFont>
        <a:latin typeface="Batang"/>
        <a:ea typeface=""/>
        <a:cs typeface=""/>
      </a:majorFont>
      <a:minorFont>
        <a:latin typeface="Batang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atang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atang" pitchFamily="18" charset="-127"/>
          </a:defRPr>
        </a:defPPr>
      </a:lstStyle>
    </a:lnDef>
  </a:objectDefaults>
  <a:extraClrSchemeLst>
    <a:extraClrScheme>
      <a:clrScheme name="Soar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oaring">
  <a:themeElements>
    <a:clrScheme name="Soaring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Soaring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oar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1875</TotalTime>
  <Words>1428</Words>
  <Application>Microsoft Office PowerPoint</Application>
  <PresentationFormat>On-screen Show (4:3)</PresentationFormat>
  <Paragraphs>250</Paragraphs>
  <Slides>130</Slides>
  <Notes>4</Notes>
  <HiddenSlides>1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130</vt:i4>
      </vt:variant>
    </vt:vector>
  </HeadingPairs>
  <TitlesOfParts>
    <vt:vector size="145" baseType="lpstr">
      <vt:lpstr>Arial</vt:lpstr>
      <vt:lpstr>Arial Narrow</vt:lpstr>
      <vt:lpstr>Arial Rounded MT Bold</vt:lpstr>
      <vt:lpstr>Batang</vt:lpstr>
      <vt:lpstr>Calibri</vt:lpstr>
      <vt:lpstr>Century Gothic</vt:lpstr>
      <vt:lpstr>Consolas</vt:lpstr>
      <vt:lpstr>Helvetica</vt:lpstr>
      <vt:lpstr>MyriadPro-Regular</vt:lpstr>
      <vt:lpstr>Segoe UI</vt:lpstr>
      <vt:lpstr>Times New Roman</vt:lpstr>
      <vt:lpstr>Wingdings</vt:lpstr>
      <vt:lpstr>Theme1</vt:lpstr>
      <vt:lpstr>Soaring</vt:lpstr>
      <vt:lpstr>Office Theme</vt:lpstr>
      <vt:lpstr>Pit falls in Lab diagnosis of Respiratory Tract infections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Challenges and Promise   Microbiology laboratories in sub-Saharan Africa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Pressures on the primary care physician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.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Om sumukha</dc:title>
  <dc:creator>revathi</dc:creator>
  <cp:lastModifiedBy>gunturu.revathi</cp:lastModifiedBy>
  <cp:revision>58</cp:revision>
  <dcterms:created xsi:type="dcterms:W3CDTF">2016-04-09T20:37:48Z</dcterms:created>
  <dcterms:modified xsi:type="dcterms:W3CDTF">2018-11-26T23:26:22Z</dcterms:modified>
</cp:coreProperties>
</file>