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6" r:id="rId2"/>
    <p:sldId id="271" r:id="rId3"/>
    <p:sldId id="273" r:id="rId4"/>
    <p:sldId id="272" r:id="rId5"/>
    <p:sldId id="267" r:id="rId6"/>
    <p:sldId id="268" r:id="rId7"/>
    <p:sldId id="269" r:id="rId8"/>
    <p:sldId id="270" r:id="rId9"/>
    <p:sldId id="274" r:id="rId10"/>
    <p:sldId id="275" r:id="rId11"/>
    <p:sldId id="263" r:id="rId12"/>
    <p:sldId id="278" r:id="rId13"/>
    <p:sldId id="261" r:id="rId14"/>
    <p:sldId id="276" r:id="rId15"/>
    <p:sldId id="277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6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overallfacility!$C$1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overallfacility!$B$2:$B$15</c:f>
              <c:strCache>
                <c:ptCount val="14"/>
                <c:pt idx="0">
                  <c:v>H 1</c:v>
                </c:pt>
                <c:pt idx="1">
                  <c:v>H 2</c:v>
                </c:pt>
                <c:pt idx="2">
                  <c:v>H 3</c:v>
                </c:pt>
                <c:pt idx="3">
                  <c:v>H 4</c:v>
                </c:pt>
                <c:pt idx="4">
                  <c:v>H 5</c:v>
                </c:pt>
                <c:pt idx="5">
                  <c:v>H 6</c:v>
                </c:pt>
                <c:pt idx="6">
                  <c:v>H 7</c:v>
                </c:pt>
                <c:pt idx="7">
                  <c:v>H 8</c:v>
                </c:pt>
                <c:pt idx="8">
                  <c:v>H 9</c:v>
                </c:pt>
                <c:pt idx="9">
                  <c:v>H10</c:v>
                </c:pt>
                <c:pt idx="10">
                  <c:v>H11</c:v>
                </c:pt>
                <c:pt idx="11">
                  <c:v>H13</c:v>
                </c:pt>
                <c:pt idx="12">
                  <c:v>H14</c:v>
                </c:pt>
                <c:pt idx="13">
                  <c:v>H16</c:v>
                </c:pt>
              </c:strCache>
            </c:strRef>
          </c:cat>
          <c:val>
            <c:numRef>
              <c:f>overallfacility!$C$2:$C$15</c:f>
              <c:numCache>
                <c:formatCode>0%</c:formatCode>
                <c:ptCount val="14"/>
                <c:pt idx="0">
                  <c:v>0.46428571428571402</c:v>
                </c:pt>
                <c:pt idx="1">
                  <c:v>0.75</c:v>
                </c:pt>
                <c:pt idx="2">
                  <c:v>0.60714285714285698</c:v>
                </c:pt>
                <c:pt idx="3">
                  <c:v>0.60714285714285698</c:v>
                </c:pt>
                <c:pt idx="4">
                  <c:v>0.71428571428571397</c:v>
                </c:pt>
                <c:pt idx="5">
                  <c:v>0.60714285714285698</c:v>
                </c:pt>
                <c:pt idx="6">
                  <c:v>0.82142857142857095</c:v>
                </c:pt>
                <c:pt idx="7">
                  <c:v>0.78571428571428603</c:v>
                </c:pt>
                <c:pt idx="8">
                  <c:v>0.64285714285714302</c:v>
                </c:pt>
                <c:pt idx="9">
                  <c:v>0.5</c:v>
                </c:pt>
                <c:pt idx="10">
                  <c:v>0.46428571428571402</c:v>
                </c:pt>
                <c:pt idx="11">
                  <c:v>0.85714285714285698</c:v>
                </c:pt>
                <c:pt idx="12">
                  <c:v>0.75</c:v>
                </c:pt>
                <c:pt idx="13">
                  <c:v>0.57142857142857095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74-451A-9999-05F56CC45E4F}"/>
            </c:ext>
          </c:extLst>
        </c:ser>
        <c:ser>
          <c:idx val="1"/>
          <c:order val="1"/>
          <c:tx>
            <c:strRef>
              <c:f>overallfacility!$D$1</c:f>
              <c:strCache>
                <c:ptCount val="1"/>
                <c:pt idx="0">
                  <c:v>Sanitation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overallfacility!$B$2:$B$15</c:f>
              <c:strCache>
                <c:ptCount val="14"/>
                <c:pt idx="0">
                  <c:v>H 1</c:v>
                </c:pt>
                <c:pt idx="1">
                  <c:v>H 2</c:v>
                </c:pt>
                <c:pt idx="2">
                  <c:v>H 3</c:v>
                </c:pt>
                <c:pt idx="3">
                  <c:v>H 4</c:v>
                </c:pt>
                <c:pt idx="4">
                  <c:v>H 5</c:v>
                </c:pt>
                <c:pt idx="5">
                  <c:v>H 6</c:v>
                </c:pt>
                <c:pt idx="6">
                  <c:v>H 7</c:v>
                </c:pt>
                <c:pt idx="7">
                  <c:v>H 8</c:v>
                </c:pt>
                <c:pt idx="8">
                  <c:v>H 9</c:v>
                </c:pt>
                <c:pt idx="9">
                  <c:v>H10</c:v>
                </c:pt>
                <c:pt idx="10">
                  <c:v>H11</c:v>
                </c:pt>
                <c:pt idx="11">
                  <c:v>H13</c:v>
                </c:pt>
                <c:pt idx="12">
                  <c:v>H14</c:v>
                </c:pt>
                <c:pt idx="13">
                  <c:v>H16</c:v>
                </c:pt>
              </c:strCache>
            </c:strRef>
          </c:cat>
          <c:val>
            <c:numRef>
              <c:f>overallfacility!$D$2:$D$15</c:f>
              <c:numCache>
                <c:formatCode>0%</c:formatCode>
                <c:ptCount val="14"/>
                <c:pt idx="0">
                  <c:v>0.45454545454545497</c:v>
                </c:pt>
                <c:pt idx="1">
                  <c:v>0.81818181818181801</c:v>
                </c:pt>
                <c:pt idx="2">
                  <c:v>0.65909090909090895</c:v>
                </c:pt>
                <c:pt idx="3">
                  <c:v>0.65909090909090895</c:v>
                </c:pt>
                <c:pt idx="4">
                  <c:v>0.43181818181818199</c:v>
                </c:pt>
                <c:pt idx="5">
                  <c:v>0.72727272727272696</c:v>
                </c:pt>
                <c:pt idx="6">
                  <c:v>0.43181818181818199</c:v>
                </c:pt>
                <c:pt idx="7">
                  <c:v>0.56818181818181801</c:v>
                </c:pt>
                <c:pt idx="8">
                  <c:v>0.72727272727272696</c:v>
                </c:pt>
                <c:pt idx="9">
                  <c:v>0.63636363636363602</c:v>
                </c:pt>
                <c:pt idx="10">
                  <c:v>0.72727272727272696</c:v>
                </c:pt>
                <c:pt idx="11">
                  <c:v>0.59090909090909105</c:v>
                </c:pt>
                <c:pt idx="12">
                  <c:v>0.47727272727272702</c:v>
                </c:pt>
                <c:pt idx="13">
                  <c:v>0.56818181818181801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74-451A-9999-05F56CC45E4F}"/>
            </c:ext>
          </c:extLst>
        </c:ser>
        <c:ser>
          <c:idx val="2"/>
          <c:order val="2"/>
          <c:tx>
            <c:strRef>
              <c:f>overallfacility!$E$1</c:f>
              <c:strCache>
                <c:ptCount val="1"/>
                <c:pt idx="0">
                  <c:v>Hygiene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overallfacility!$B$2:$B$15</c:f>
              <c:strCache>
                <c:ptCount val="14"/>
                <c:pt idx="0">
                  <c:v>H 1</c:v>
                </c:pt>
                <c:pt idx="1">
                  <c:v>H 2</c:v>
                </c:pt>
                <c:pt idx="2">
                  <c:v>H 3</c:v>
                </c:pt>
                <c:pt idx="3">
                  <c:v>H 4</c:v>
                </c:pt>
                <c:pt idx="4">
                  <c:v>H 5</c:v>
                </c:pt>
                <c:pt idx="5">
                  <c:v>H 6</c:v>
                </c:pt>
                <c:pt idx="6">
                  <c:v>H 7</c:v>
                </c:pt>
                <c:pt idx="7">
                  <c:v>H 8</c:v>
                </c:pt>
                <c:pt idx="8">
                  <c:v>H 9</c:v>
                </c:pt>
                <c:pt idx="9">
                  <c:v>H10</c:v>
                </c:pt>
                <c:pt idx="10">
                  <c:v>H11</c:v>
                </c:pt>
                <c:pt idx="11">
                  <c:v>H13</c:v>
                </c:pt>
                <c:pt idx="12">
                  <c:v>H14</c:v>
                </c:pt>
                <c:pt idx="13">
                  <c:v>H16</c:v>
                </c:pt>
              </c:strCache>
            </c:strRef>
          </c:cat>
          <c:val>
            <c:numRef>
              <c:f>overallfacility!$E$2:$E$15</c:f>
              <c:numCache>
                <c:formatCode>0%</c:formatCode>
                <c:ptCount val="14"/>
                <c:pt idx="0">
                  <c:v>0.55555555555555602</c:v>
                </c:pt>
                <c:pt idx="1">
                  <c:v>0.58333333333333304</c:v>
                </c:pt>
                <c:pt idx="2">
                  <c:v>0.69444444444444398</c:v>
                </c:pt>
                <c:pt idx="3">
                  <c:v>0.36111111111111099</c:v>
                </c:pt>
                <c:pt idx="4">
                  <c:v>0.38888888888888901</c:v>
                </c:pt>
                <c:pt idx="5">
                  <c:v>0.72222222222222199</c:v>
                </c:pt>
                <c:pt idx="6">
                  <c:v>0.47222222222222199</c:v>
                </c:pt>
                <c:pt idx="7">
                  <c:v>0.55555555555555602</c:v>
                </c:pt>
                <c:pt idx="8">
                  <c:v>0.63888888888888895</c:v>
                </c:pt>
                <c:pt idx="9">
                  <c:v>0.52777777777777801</c:v>
                </c:pt>
                <c:pt idx="10">
                  <c:v>0.55555555555555602</c:v>
                </c:pt>
                <c:pt idx="11">
                  <c:v>0.63888888888888895</c:v>
                </c:pt>
                <c:pt idx="12">
                  <c:v>0.63888888888888895</c:v>
                </c:pt>
                <c:pt idx="13">
                  <c:v>0.66666666666666696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74-451A-9999-05F56CC45E4F}"/>
            </c:ext>
          </c:extLst>
        </c:ser>
        <c:ser>
          <c:idx val="3"/>
          <c:order val="3"/>
          <c:tx>
            <c:strRef>
              <c:f>overallfacility!$F$1</c:f>
              <c:strCache>
                <c:ptCount val="1"/>
                <c:pt idx="0">
                  <c:v>Organisation Management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overallfacility!$B$2:$B$15</c:f>
              <c:strCache>
                <c:ptCount val="14"/>
                <c:pt idx="0">
                  <c:v>H 1</c:v>
                </c:pt>
                <c:pt idx="1">
                  <c:v>H 2</c:v>
                </c:pt>
                <c:pt idx="2">
                  <c:v>H 3</c:v>
                </c:pt>
                <c:pt idx="3">
                  <c:v>H 4</c:v>
                </c:pt>
                <c:pt idx="4">
                  <c:v>H 5</c:v>
                </c:pt>
                <c:pt idx="5">
                  <c:v>H 6</c:v>
                </c:pt>
                <c:pt idx="6">
                  <c:v>H 7</c:v>
                </c:pt>
                <c:pt idx="7">
                  <c:v>H 8</c:v>
                </c:pt>
                <c:pt idx="8">
                  <c:v>H 9</c:v>
                </c:pt>
                <c:pt idx="9">
                  <c:v>H10</c:v>
                </c:pt>
                <c:pt idx="10">
                  <c:v>H11</c:v>
                </c:pt>
                <c:pt idx="11">
                  <c:v>H13</c:v>
                </c:pt>
                <c:pt idx="12">
                  <c:v>H14</c:v>
                </c:pt>
                <c:pt idx="13">
                  <c:v>H16</c:v>
                </c:pt>
              </c:strCache>
            </c:strRef>
          </c:cat>
          <c:val>
            <c:numRef>
              <c:f>overallfacility!$F$2:$F$15</c:f>
              <c:numCache>
                <c:formatCode>0%</c:formatCode>
                <c:ptCount val="14"/>
                <c:pt idx="0">
                  <c:v>0.40909090909090901</c:v>
                </c:pt>
                <c:pt idx="1">
                  <c:v>0.63636363636363602</c:v>
                </c:pt>
                <c:pt idx="2">
                  <c:v>0.45454545454545497</c:v>
                </c:pt>
                <c:pt idx="3">
                  <c:v>0.54545454545454497</c:v>
                </c:pt>
                <c:pt idx="4">
                  <c:v>0.45454545454545497</c:v>
                </c:pt>
                <c:pt idx="5">
                  <c:v>0.77272727272727304</c:v>
                </c:pt>
                <c:pt idx="6">
                  <c:v>0.54545454545454497</c:v>
                </c:pt>
                <c:pt idx="7">
                  <c:v>0.59090909090909105</c:v>
                </c:pt>
                <c:pt idx="8">
                  <c:v>0.54545454545454497</c:v>
                </c:pt>
                <c:pt idx="9">
                  <c:v>0.72727272727272696</c:v>
                </c:pt>
                <c:pt idx="10">
                  <c:v>0.45454545454545497</c:v>
                </c:pt>
                <c:pt idx="11">
                  <c:v>0.63636363636363602</c:v>
                </c:pt>
                <c:pt idx="12">
                  <c:v>0.72727272727272696</c:v>
                </c:pt>
                <c:pt idx="13">
                  <c:v>0.72727272727272696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74-451A-9999-05F56CC45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8939248"/>
        <c:axId val="1798940912"/>
      </c:barChart>
      <c:scatterChart>
        <c:scatterStyle val="lineMarker"/>
        <c:varyColors val="0"/>
        <c:ser>
          <c:idx val="4"/>
          <c:order val="4"/>
          <c:tx>
            <c:strRef>
              <c:f>overallfacility!$G$1</c:f>
              <c:strCache>
                <c:ptCount val="1"/>
                <c:pt idx="0">
                  <c:v>FacilityMean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overallfacility!$B$2:$B$15</c:f>
              <c:strCache>
                <c:ptCount val="14"/>
                <c:pt idx="0">
                  <c:v>H 1</c:v>
                </c:pt>
                <c:pt idx="1">
                  <c:v>H 2</c:v>
                </c:pt>
                <c:pt idx="2">
                  <c:v>H 3</c:v>
                </c:pt>
                <c:pt idx="3">
                  <c:v>H 4</c:v>
                </c:pt>
                <c:pt idx="4">
                  <c:v>H 5</c:v>
                </c:pt>
                <c:pt idx="5">
                  <c:v>H 6</c:v>
                </c:pt>
                <c:pt idx="6">
                  <c:v>H 7</c:v>
                </c:pt>
                <c:pt idx="7">
                  <c:v>H 8</c:v>
                </c:pt>
                <c:pt idx="8">
                  <c:v>H 9</c:v>
                </c:pt>
                <c:pt idx="9">
                  <c:v>H10</c:v>
                </c:pt>
                <c:pt idx="10">
                  <c:v>H11</c:v>
                </c:pt>
                <c:pt idx="11">
                  <c:v>H13</c:v>
                </c:pt>
                <c:pt idx="12">
                  <c:v>H14</c:v>
                </c:pt>
                <c:pt idx="13">
                  <c:v>H16</c:v>
                </c:pt>
              </c:strCache>
            </c:strRef>
          </c:xVal>
          <c:yVal>
            <c:numRef>
              <c:f>overallfacility!$G$2:$G$15</c:f>
              <c:numCache>
                <c:formatCode>0%</c:formatCode>
                <c:ptCount val="14"/>
                <c:pt idx="0">
                  <c:v>0.47692307692307701</c:v>
                </c:pt>
                <c:pt idx="1">
                  <c:v>0.70769230769230795</c:v>
                </c:pt>
                <c:pt idx="2">
                  <c:v>0.62307692307692297</c:v>
                </c:pt>
                <c:pt idx="3">
                  <c:v>0.54615384615384599</c:v>
                </c:pt>
                <c:pt idx="4">
                  <c:v>0.484615384615385</c:v>
                </c:pt>
                <c:pt idx="5">
                  <c:v>0.70769230769230795</c:v>
                </c:pt>
                <c:pt idx="6">
                  <c:v>0.54615384615384599</c:v>
                </c:pt>
                <c:pt idx="7">
                  <c:v>0.61538461538461497</c:v>
                </c:pt>
                <c:pt idx="8">
                  <c:v>0.65384615384615397</c:v>
                </c:pt>
                <c:pt idx="9">
                  <c:v>0.59230769230769198</c:v>
                </c:pt>
                <c:pt idx="10">
                  <c:v>0.57692307692307698</c:v>
                </c:pt>
                <c:pt idx="11">
                  <c:v>0.66923076923076896</c:v>
                </c:pt>
                <c:pt idx="12">
                  <c:v>0.62307692307692297</c:v>
                </c:pt>
                <c:pt idx="13">
                  <c:v>0.62307692307692297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574-451A-9999-05F56CC45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8939248"/>
        <c:axId val="1798940912"/>
      </c:scatterChart>
      <c:catAx>
        <c:axId val="1798939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50"/>
                  <a:t>Hospital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8940912"/>
        <c:crosses val="autoZero"/>
        <c:auto val="1"/>
        <c:lblAlgn val="ctr"/>
        <c:lblOffset val="100"/>
        <c:noMultiLvlLbl val="0"/>
      </c:catAx>
      <c:valAx>
        <c:axId val="1798940912"/>
        <c:scaling>
          <c:orientation val="minMax"/>
          <c:max val="1"/>
          <c:min val="0.30000000000000004"/>
        </c:scaling>
        <c:delete val="0"/>
        <c:axPos val="l"/>
        <c:majorGridlines>
          <c:spPr>
            <a:ln w="158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050"/>
                  <a:t>% Score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893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52C67-80CF-4010-828A-3F99A48EACD1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FB8B04-AB82-4018-961A-A4BA5F72DBC3}">
      <dgm:prSet phldrT="[Text]" custT="1"/>
      <dgm:spPr/>
      <dgm:t>
        <a:bodyPr/>
        <a:lstStyle/>
        <a:p>
          <a:r>
            <a:rPr lang="en-GB" sz="1800" dirty="0"/>
            <a:t>Data collection tool to be reformatted to measure indicators at</a:t>
          </a:r>
        </a:p>
      </dgm:t>
    </dgm:pt>
    <dgm:pt modelId="{10B0B176-DFB1-4302-A119-85909964E7A8}" type="parTrans" cxnId="{4E78B674-4232-49B4-89A5-B9B2781A2BFC}">
      <dgm:prSet/>
      <dgm:spPr/>
      <dgm:t>
        <a:bodyPr/>
        <a:lstStyle/>
        <a:p>
          <a:endParaRPr lang="en-GB"/>
        </a:p>
      </dgm:t>
    </dgm:pt>
    <dgm:pt modelId="{E89EFBC8-3F51-4718-93EA-998F1CB7FEB0}" type="sibTrans" cxnId="{4E78B674-4232-49B4-89A5-B9B2781A2BFC}">
      <dgm:prSet/>
      <dgm:spPr/>
      <dgm:t>
        <a:bodyPr/>
        <a:lstStyle/>
        <a:p>
          <a:endParaRPr lang="en-GB"/>
        </a:p>
      </dgm:t>
    </dgm:pt>
    <dgm:pt modelId="{C7616814-418D-41FA-8772-0218AE568EEB}">
      <dgm:prSet phldrT="[Text]" custT="1"/>
      <dgm:spPr/>
      <dgm:t>
        <a:bodyPr/>
        <a:lstStyle/>
        <a:p>
          <a:r>
            <a:rPr lang="en-GB" sz="1800" dirty="0"/>
            <a:t>Facility Level</a:t>
          </a:r>
        </a:p>
      </dgm:t>
    </dgm:pt>
    <dgm:pt modelId="{27DE6A78-E7BD-414D-AC9C-FE731411C06C}" type="parTrans" cxnId="{4F5BBF6D-8BAF-456B-BA75-A952EEBB4CC4}">
      <dgm:prSet/>
      <dgm:spPr/>
      <dgm:t>
        <a:bodyPr/>
        <a:lstStyle/>
        <a:p>
          <a:endParaRPr lang="en-GB"/>
        </a:p>
      </dgm:t>
    </dgm:pt>
    <dgm:pt modelId="{4F1D2607-01A9-4FD9-A421-DAA5F116D9D4}" type="sibTrans" cxnId="{4F5BBF6D-8BAF-456B-BA75-A952EEBB4CC4}">
      <dgm:prSet/>
      <dgm:spPr/>
      <dgm:t>
        <a:bodyPr/>
        <a:lstStyle/>
        <a:p>
          <a:endParaRPr lang="en-GB"/>
        </a:p>
      </dgm:t>
    </dgm:pt>
    <dgm:pt modelId="{B3ACE605-4B92-4A94-85A1-E1BF5C4BBCA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GB" sz="1800" dirty="0"/>
            <a:t>Department / Ward level </a:t>
          </a:r>
          <a:r>
            <a:rPr lang="en-GB" sz="1800" baseline="30000" dirty="0"/>
            <a:t>1</a:t>
          </a:r>
        </a:p>
      </dgm:t>
    </dgm:pt>
    <dgm:pt modelId="{E14DE724-ECC3-4F77-BBAA-91641ECA3C4D}" type="parTrans" cxnId="{080D70BB-1BB6-4AC1-94B3-42C4496CFAA5}">
      <dgm:prSet/>
      <dgm:spPr/>
      <dgm:t>
        <a:bodyPr/>
        <a:lstStyle/>
        <a:p>
          <a:endParaRPr lang="en-GB"/>
        </a:p>
      </dgm:t>
    </dgm:pt>
    <dgm:pt modelId="{DEC1ED58-EFD2-4FBA-A53D-AF0A8A3EC834}" type="sibTrans" cxnId="{080D70BB-1BB6-4AC1-94B3-42C4496CFAA5}">
      <dgm:prSet/>
      <dgm:spPr/>
      <dgm:t>
        <a:bodyPr/>
        <a:lstStyle/>
        <a:p>
          <a:endParaRPr lang="en-GB"/>
        </a:p>
      </dgm:t>
    </dgm:pt>
    <dgm:pt modelId="{49AD5D06-8152-43A5-911F-11D98D218BA4}" type="pres">
      <dgm:prSet presAssocID="{26552C67-80CF-4010-828A-3F99A48EACD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890C275-528B-45C7-A7D9-3A717836B61E}" type="pres">
      <dgm:prSet presAssocID="{DCFB8B04-AB82-4018-961A-A4BA5F72DBC3}" presName="hierRoot1" presStyleCnt="0">
        <dgm:presLayoutVars>
          <dgm:hierBranch val="init"/>
        </dgm:presLayoutVars>
      </dgm:prSet>
      <dgm:spPr/>
    </dgm:pt>
    <dgm:pt modelId="{B7CF125C-CCF2-49E3-82DE-9B6E404461CB}" type="pres">
      <dgm:prSet presAssocID="{DCFB8B04-AB82-4018-961A-A4BA5F72DBC3}" presName="rootComposite1" presStyleCnt="0"/>
      <dgm:spPr/>
    </dgm:pt>
    <dgm:pt modelId="{3A6B1506-EB1B-4C66-BFF2-FAEA2BE7A9B0}" type="pres">
      <dgm:prSet presAssocID="{DCFB8B04-AB82-4018-961A-A4BA5F72DBC3}" presName="rootText1" presStyleLbl="alignAcc1" presStyleIdx="0" presStyleCnt="0">
        <dgm:presLayoutVars>
          <dgm:chPref val="3"/>
        </dgm:presLayoutVars>
      </dgm:prSet>
      <dgm:spPr/>
    </dgm:pt>
    <dgm:pt modelId="{D8B63D9D-C52A-48E9-A9F2-997969ED48EE}" type="pres">
      <dgm:prSet presAssocID="{DCFB8B04-AB82-4018-961A-A4BA5F72DBC3}" presName="topArc1" presStyleLbl="parChTrans1D1" presStyleIdx="0" presStyleCnt="6"/>
      <dgm:spPr/>
    </dgm:pt>
    <dgm:pt modelId="{8FAE94C3-3AFE-417D-8A13-FC0BB411215E}" type="pres">
      <dgm:prSet presAssocID="{DCFB8B04-AB82-4018-961A-A4BA5F72DBC3}" presName="bottomArc1" presStyleLbl="parChTrans1D1" presStyleIdx="1" presStyleCnt="6"/>
      <dgm:spPr/>
    </dgm:pt>
    <dgm:pt modelId="{8A64951A-5EB2-4D73-A69B-B86FFD4FE974}" type="pres">
      <dgm:prSet presAssocID="{DCFB8B04-AB82-4018-961A-A4BA5F72DBC3}" presName="topConnNode1" presStyleLbl="node1" presStyleIdx="0" presStyleCnt="0"/>
      <dgm:spPr/>
    </dgm:pt>
    <dgm:pt modelId="{095B9170-D4C6-4A4C-BBC1-9F85F67B5E5E}" type="pres">
      <dgm:prSet presAssocID="{DCFB8B04-AB82-4018-961A-A4BA5F72DBC3}" presName="hierChild2" presStyleCnt="0"/>
      <dgm:spPr/>
    </dgm:pt>
    <dgm:pt modelId="{B248E2BF-5879-4A3A-ABA9-3610ECCD5E2C}" type="pres">
      <dgm:prSet presAssocID="{27DE6A78-E7BD-414D-AC9C-FE731411C06C}" presName="Name28" presStyleLbl="parChTrans1D2" presStyleIdx="0" presStyleCnt="2"/>
      <dgm:spPr/>
    </dgm:pt>
    <dgm:pt modelId="{DE92B7FD-8984-4D05-8D3F-C89FCADC96C3}" type="pres">
      <dgm:prSet presAssocID="{C7616814-418D-41FA-8772-0218AE568EEB}" presName="hierRoot2" presStyleCnt="0">
        <dgm:presLayoutVars>
          <dgm:hierBranch val="init"/>
        </dgm:presLayoutVars>
      </dgm:prSet>
      <dgm:spPr/>
    </dgm:pt>
    <dgm:pt modelId="{E152E0B1-C4CC-4318-88AB-8D63CF900926}" type="pres">
      <dgm:prSet presAssocID="{C7616814-418D-41FA-8772-0218AE568EEB}" presName="rootComposite2" presStyleCnt="0"/>
      <dgm:spPr/>
    </dgm:pt>
    <dgm:pt modelId="{0DE97195-C0E1-4993-AA32-1F491B598B53}" type="pres">
      <dgm:prSet presAssocID="{C7616814-418D-41FA-8772-0218AE568EEB}" presName="rootText2" presStyleLbl="alignAcc1" presStyleIdx="0" presStyleCnt="0">
        <dgm:presLayoutVars>
          <dgm:chPref val="3"/>
        </dgm:presLayoutVars>
      </dgm:prSet>
      <dgm:spPr/>
    </dgm:pt>
    <dgm:pt modelId="{B4D04380-620D-4692-A41C-7016A551A504}" type="pres">
      <dgm:prSet presAssocID="{C7616814-418D-41FA-8772-0218AE568EEB}" presName="topArc2" presStyleLbl="parChTrans1D1" presStyleIdx="2" presStyleCnt="6"/>
      <dgm:spPr/>
    </dgm:pt>
    <dgm:pt modelId="{F95DA98B-1486-4322-AA78-BC77F8ADC7C6}" type="pres">
      <dgm:prSet presAssocID="{C7616814-418D-41FA-8772-0218AE568EEB}" presName="bottomArc2" presStyleLbl="parChTrans1D1" presStyleIdx="3" presStyleCnt="6"/>
      <dgm:spPr/>
    </dgm:pt>
    <dgm:pt modelId="{33591F8C-A00E-4861-9C8B-B58111021A3C}" type="pres">
      <dgm:prSet presAssocID="{C7616814-418D-41FA-8772-0218AE568EEB}" presName="topConnNode2" presStyleLbl="node2" presStyleIdx="0" presStyleCnt="0"/>
      <dgm:spPr/>
    </dgm:pt>
    <dgm:pt modelId="{E8C11D51-758E-455E-8446-0885157EB740}" type="pres">
      <dgm:prSet presAssocID="{C7616814-418D-41FA-8772-0218AE568EEB}" presName="hierChild4" presStyleCnt="0"/>
      <dgm:spPr/>
    </dgm:pt>
    <dgm:pt modelId="{D90B3640-73A4-41AA-8609-4B58F6016D9F}" type="pres">
      <dgm:prSet presAssocID="{C7616814-418D-41FA-8772-0218AE568EEB}" presName="hierChild5" presStyleCnt="0"/>
      <dgm:spPr/>
    </dgm:pt>
    <dgm:pt modelId="{9050426C-E9AA-40F2-9700-4E48903FB597}" type="pres">
      <dgm:prSet presAssocID="{E14DE724-ECC3-4F77-BBAA-91641ECA3C4D}" presName="Name28" presStyleLbl="parChTrans1D2" presStyleIdx="1" presStyleCnt="2"/>
      <dgm:spPr/>
    </dgm:pt>
    <dgm:pt modelId="{51BF5E38-9DDA-471D-A14B-2AF8EC3E420C}" type="pres">
      <dgm:prSet presAssocID="{B3ACE605-4B92-4A94-85A1-E1BF5C4BBCA3}" presName="hierRoot2" presStyleCnt="0">
        <dgm:presLayoutVars>
          <dgm:hierBranch val="init"/>
        </dgm:presLayoutVars>
      </dgm:prSet>
      <dgm:spPr/>
    </dgm:pt>
    <dgm:pt modelId="{3D829C8F-A68C-4C8C-AA9B-F6508DE436D6}" type="pres">
      <dgm:prSet presAssocID="{B3ACE605-4B92-4A94-85A1-E1BF5C4BBCA3}" presName="rootComposite2" presStyleCnt="0"/>
      <dgm:spPr/>
    </dgm:pt>
    <dgm:pt modelId="{BAE4A6E9-21E6-439C-A89A-593D20AD64B9}" type="pres">
      <dgm:prSet presAssocID="{B3ACE605-4B92-4A94-85A1-E1BF5C4BBCA3}" presName="rootText2" presStyleLbl="alignAcc1" presStyleIdx="0" presStyleCnt="0">
        <dgm:presLayoutVars>
          <dgm:chPref val="3"/>
        </dgm:presLayoutVars>
      </dgm:prSet>
      <dgm:spPr/>
    </dgm:pt>
    <dgm:pt modelId="{4764C99A-8B15-465E-93F3-063E6CF9A7DC}" type="pres">
      <dgm:prSet presAssocID="{B3ACE605-4B92-4A94-85A1-E1BF5C4BBCA3}" presName="topArc2" presStyleLbl="parChTrans1D1" presStyleIdx="4" presStyleCnt="6"/>
      <dgm:spPr/>
    </dgm:pt>
    <dgm:pt modelId="{C61B8A6B-F279-4671-9DE0-9756BC2AB96A}" type="pres">
      <dgm:prSet presAssocID="{B3ACE605-4B92-4A94-85A1-E1BF5C4BBCA3}" presName="bottomArc2" presStyleLbl="parChTrans1D1" presStyleIdx="5" presStyleCnt="6"/>
      <dgm:spPr/>
    </dgm:pt>
    <dgm:pt modelId="{0E722FB0-0319-4381-9EAB-830284B25722}" type="pres">
      <dgm:prSet presAssocID="{B3ACE605-4B92-4A94-85A1-E1BF5C4BBCA3}" presName="topConnNode2" presStyleLbl="node2" presStyleIdx="0" presStyleCnt="0"/>
      <dgm:spPr/>
    </dgm:pt>
    <dgm:pt modelId="{E87BEE1F-F148-44D7-9E29-9CA9876DAC20}" type="pres">
      <dgm:prSet presAssocID="{B3ACE605-4B92-4A94-85A1-E1BF5C4BBCA3}" presName="hierChild4" presStyleCnt="0"/>
      <dgm:spPr/>
    </dgm:pt>
    <dgm:pt modelId="{A9E729D2-D7EF-4067-8C51-180E7CB24ACF}" type="pres">
      <dgm:prSet presAssocID="{B3ACE605-4B92-4A94-85A1-E1BF5C4BBCA3}" presName="hierChild5" presStyleCnt="0"/>
      <dgm:spPr/>
    </dgm:pt>
    <dgm:pt modelId="{9E45E053-AC3E-4A8B-95CF-C8876D0AD59C}" type="pres">
      <dgm:prSet presAssocID="{DCFB8B04-AB82-4018-961A-A4BA5F72DBC3}" presName="hierChild3" presStyleCnt="0"/>
      <dgm:spPr/>
    </dgm:pt>
  </dgm:ptLst>
  <dgm:cxnLst>
    <dgm:cxn modelId="{DEA56FE0-4615-4F22-BAEA-45A0D286B2F8}" type="presOf" srcId="{C7616814-418D-41FA-8772-0218AE568EEB}" destId="{33591F8C-A00E-4861-9C8B-B58111021A3C}" srcOrd="1" destOrd="0" presId="urn:microsoft.com/office/officeart/2008/layout/HalfCircleOrganizationChart"/>
    <dgm:cxn modelId="{29E856D4-09B3-4DAB-B089-8FD065A39BD9}" type="presOf" srcId="{E14DE724-ECC3-4F77-BBAA-91641ECA3C4D}" destId="{9050426C-E9AA-40F2-9700-4E48903FB597}" srcOrd="0" destOrd="0" presId="urn:microsoft.com/office/officeart/2008/layout/HalfCircleOrganizationChart"/>
    <dgm:cxn modelId="{4F5BBF6D-8BAF-456B-BA75-A952EEBB4CC4}" srcId="{DCFB8B04-AB82-4018-961A-A4BA5F72DBC3}" destId="{C7616814-418D-41FA-8772-0218AE568EEB}" srcOrd="0" destOrd="0" parTransId="{27DE6A78-E7BD-414D-AC9C-FE731411C06C}" sibTransId="{4F1D2607-01A9-4FD9-A421-DAA5F116D9D4}"/>
    <dgm:cxn modelId="{7D6A5A5C-19B4-44F5-B205-0D1E83F84960}" type="presOf" srcId="{26552C67-80CF-4010-828A-3F99A48EACD1}" destId="{49AD5D06-8152-43A5-911F-11D98D218BA4}" srcOrd="0" destOrd="0" presId="urn:microsoft.com/office/officeart/2008/layout/HalfCircleOrganizationChart"/>
    <dgm:cxn modelId="{509A4F23-0B5C-4724-8407-2BB6B99EA1E2}" type="presOf" srcId="{B3ACE605-4B92-4A94-85A1-E1BF5C4BBCA3}" destId="{0E722FB0-0319-4381-9EAB-830284B25722}" srcOrd="1" destOrd="0" presId="urn:microsoft.com/office/officeart/2008/layout/HalfCircleOrganizationChart"/>
    <dgm:cxn modelId="{080D70BB-1BB6-4AC1-94B3-42C4496CFAA5}" srcId="{DCFB8B04-AB82-4018-961A-A4BA5F72DBC3}" destId="{B3ACE605-4B92-4A94-85A1-E1BF5C4BBCA3}" srcOrd="1" destOrd="0" parTransId="{E14DE724-ECC3-4F77-BBAA-91641ECA3C4D}" sibTransId="{DEC1ED58-EFD2-4FBA-A53D-AF0A8A3EC834}"/>
    <dgm:cxn modelId="{720B56E9-2600-4B99-B9BC-311C9D45E2FC}" type="presOf" srcId="{27DE6A78-E7BD-414D-AC9C-FE731411C06C}" destId="{B248E2BF-5879-4A3A-ABA9-3610ECCD5E2C}" srcOrd="0" destOrd="0" presId="urn:microsoft.com/office/officeart/2008/layout/HalfCircleOrganizationChart"/>
    <dgm:cxn modelId="{9C45EC9C-3232-4426-954E-2352A5231A9F}" type="presOf" srcId="{DCFB8B04-AB82-4018-961A-A4BA5F72DBC3}" destId="{8A64951A-5EB2-4D73-A69B-B86FFD4FE974}" srcOrd="1" destOrd="0" presId="urn:microsoft.com/office/officeart/2008/layout/HalfCircleOrganizationChart"/>
    <dgm:cxn modelId="{949DAB89-3EA1-4BCF-A954-CCADEEC08C2D}" type="presOf" srcId="{DCFB8B04-AB82-4018-961A-A4BA5F72DBC3}" destId="{3A6B1506-EB1B-4C66-BFF2-FAEA2BE7A9B0}" srcOrd="0" destOrd="0" presId="urn:microsoft.com/office/officeart/2008/layout/HalfCircleOrganizationChart"/>
    <dgm:cxn modelId="{4E78B674-4232-49B4-89A5-B9B2781A2BFC}" srcId="{26552C67-80CF-4010-828A-3F99A48EACD1}" destId="{DCFB8B04-AB82-4018-961A-A4BA5F72DBC3}" srcOrd="0" destOrd="0" parTransId="{10B0B176-DFB1-4302-A119-85909964E7A8}" sibTransId="{E89EFBC8-3F51-4718-93EA-998F1CB7FEB0}"/>
    <dgm:cxn modelId="{24DFACED-E549-4AC5-B62F-898477E73672}" type="presOf" srcId="{B3ACE605-4B92-4A94-85A1-E1BF5C4BBCA3}" destId="{BAE4A6E9-21E6-439C-A89A-593D20AD64B9}" srcOrd="0" destOrd="0" presId="urn:microsoft.com/office/officeart/2008/layout/HalfCircleOrganizationChart"/>
    <dgm:cxn modelId="{5F3E6B02-1FBE-4603-910B-11BAF0FCA04A}" type="presOf" srcId="{C7616814-418D-41FA-8772-0218AE568EEB}" destId="{0DE97195-C0E1-4993-AA32-1F491B598B53}" srcOrd="0" destOrd="0" presId="urn:microsoft.com/office/officeart/2008/layout/HalfCircleOrganizationChart"/>
    <dgm:cxn modelId="{0BF9F019-AFFA-4871-9DE3-697C6A656E0F}" type="presParOf" srcId="{49AD5D06-8152-43A5-911F-11D98D218BA4}" destId="{1890C275-528B-45C7-A7D9-3A717836B61E}" srcOrd="0" destOrd="0" presId="urn:microsoft.com/office/officeart/2008/layout/HalfCircleOrganizationChart"/>
    <dgm:cxn modelId="{752685EA-70CB-48D0-B457-40CDA44904B5}" type="presParOf" srcId="{1890C275-528B-45C7-A7D9-3A717836B61E}" destId="{B7CF125C-CCF2-49E3-82DE-9B6E404461CB}" srcOrd="0" destOrd="0" presId="urn:microsoft.com/office/officeart/2008/layout/HalfCircleOrganizationChart"/>
    <dgm:cxn modelId="{DB8A22E5-8F39-4E26-875F-618BB6853BD3}" type="presParOf" srcId="{B7CF125C-CCF2-49E3-82DE-9B6E404461CB}" destId="{3A6B1506-EB1B-4C66-BFF2-FAEA2BE7A9B0}" srcOrd="0" destOrd="0" presId="urn:microsoft.com/office/officeart/2008/layout/HalfCircleOrganizationChart"/>
    <dgm:cxn modelId="{76A34EFF-83AE-4EDD-9D5A-0AE6E88AA9B1}" type="presParOf" srcId="{B7CF125C-CCF2-49E3-82DE-9B6E404461CB}" destId="{D8B63D9D-C52A-48E9-A9F2-997969ED48EE}" srcOrd="1" destOrd="0" presId="urn:microsoft.com/office/officeart/2008/layout/HalfCircleOrganizationChart"/>
    <dgm:cxn modelId="{6E0A9E6A-BC59-46F9-8293-E4A29B5079D3}" type="presParOf" srcId="{B7CF125C-CCF2-49E3-82DE-9B6E404461CB}" destId="{8FAE94C3-3AFE-417D-8A13-FC0BB411215E}" srcOrd="2" destOrd="0" presId="urn:microsoft.com/office/officeart/2008/layout/HalfCircleOrganizationChart"/>
    <dgm:cxn modelId="{44A7DA09-24F1-45A2-BAC4-209D8AA02F85}" type="presParOf" srcId="{B7CF125C-CCF2-49E3-82DE-9B6E404461CB}" destId="{8A64951A-5EB2-4D73-A69B-B86FFD4FE974}" srcOrd="3" destOrd="0" presId="urn:microsoft.com/office/officeart/2008/layout/HalfCircleOrganizationChart"/>
    <dgm:cxn modelId="{AC760E95-9E28-4270-8C30-F4C4994DE045}" type="presParOf" srcId="{1890C275-528B-45C7-A7D9-3A717836B61E}" destId="{095B9170-D4C6-4A4C-BBC1-9F85F67B5E5E}" srcOrd="1" destOrd="0" presId="urn:microsoft.com/office/officeart/2008/layout/HalfCircleOrganizationChart"/>
    <dgm:cxn modelId="{F4391454-6766-43A9-847D-04F2535E14B6}" type="presParOf" srcId="{095B9170-D4C6-4A4C-BBC1-9F85F67B5E5E}" destId="{B248E2BF-5879-4A3A-ABA9-3610ECCD5E2C}" srcOrd="0" destOrd="0" presId="urn:microsoft.com/office/officeart/2008/layout/HalfCircleOrganizationChart"/>
    <dgm:cxn modelId="{B9DFDE0A-898B-4D5A-8080-DA9C00E065EF}" type="presParOf" srcId="{095B9170-D4C6-4A4C-BBC1-9F85F67B5E5E}" destId="{DE92B7FD-8984-4D05-8D3F-C89FCADC96C3}" srcOrd="1" destOrd="0" presId="urn:microsoft.com/office/officeart/2008/layout/HalfCircleOrganizationChart"/>
    <dgm:cxn modelId="{F10A4F33-F6D3-49AC-B3F4-BAC78A6374E5}" type="presParOf" srcId="{DE92B7FD-8984-4D05-8D3F-C89FCADC96C3}" destId="{E152E0B1-C4CC-4318-88AB-8D63CF900926}" srcOrd="0" destOrd="0" presId="urn:microsoft.com/office/officeart/2008/layout/HalfCircleOrganizationChart"/>
    <dgm:cxn modelId="{6A613CBC-77A7-4DFA-9029-83A03952E3AF}" type="presParOf" srcId="{E152E0B1-C4CC-4318-88AB-8D63CF900926}" destId="{0DE97195-C0E1-4993-AA32-1F491B598B53}" srcOrd="0" destOrd="0" presId="urn:microsoft.com/office/officeart/2008/layout/HalfCircleOrganizationChart"/>
    <dgm:cxn modelId="{5C7F172A-E259-414F-81A2-EC7982C34A86}" type="presParOf" srcId="{E152E0B1-C4CC-4318-88AB-8D63CF900926}" destId="{B4D04380-620D-4692-A41C-7016A551A504}" srcOrd="1" destOrd="0" presId="urn:microsoft.com/office/officeart/2008/layout/HalfCircleOrganizationChart"/>
    <dgm:cxn modelId="{99B8F869-0E51-4F07-B6CA-B2AF376BAA7A}" type="presParOf" srcId="{E152E0B1-C4CC-4318-88AB-8D63CF900926}" destId="{F95DA98B-1486-4322-AA78-BC77F8ADC7C6}" srcOrd="2" destOrd="0" presId="urn:microsoft.com/office/officeart/2008/layout/HalfCircleOrganizationChart"/>
    <dgm:cxn modelId="{863AF0F8-252C-45E4-B475-1B5E3811193A}" type="presParOf" srcId="{E152E0B1-C4CC-4318-88AB-8D63CF900926}" destId="{33591F8C-A00E-4861-9C8B-B58111021A3C}" srcOrd="3" destOrd="0" presId="urn:microsoft.com/office/officeart/2008/layout/HalfCircleOrganizationChart"/>
    <dgm:cxn modelId="{BE15721C-C7D3-4052-A5B2-3A727AE0BBD0}" type="presParOf" srcId="{DE92B7FD-8984-4D05-8D3F-C89FCADC96C3}" destId="{E8C11D51-758E-455E-8446-0885157EB740}" srcOrd="1" destOrd="0" presId="urn:microsoft.com/office/officeart/2008/layout/HalfCircleOrganizationChart"/>
    <dgm:cxn modelId="{8E95B369-CD6C-466D-A139-2DD5320D2CE7}" type="presParOf" srcId="{DE92B7FD-8984-4D05-8D3F-C89FCADC96C3}" destId="{D90B3640-73A4-41AA-8609-4B58F6016D9F}" srcOrd="2" destOrd="0" presId="urn:microsoft.com/office/officeart/2008/layout/HalfCircleOrganizationChart"/>
    <dgm:cxn modelId="{ED5A4890-20EF-4A25-A90C-901A1A7D542B}" type="presParOf" srcId="{095B9170-D4C6-4A4C-BBC1-9F85F67B5E5E}" destId="{9050426C-E9AA-40F2-9700-4E48903FB597}" srcOrd="2" destOrd="0" presId="urn:microsoft.com/office/officeart/2008/layout/HalfCircleOrganizationChart"/>
    <dgm:cxn modelId="{A7CCBD1D-A197-4AB3-AD93-89BD58E70A8F}" type="presParOf" srcId="{095B9170-D4C6-4A4C-BBC1-9F85F67B5E5E}" destId="{51BF5E38-9DDA-471D-A14B-2AF8EC3E420C}" srcOrd="3" destOrd="0" presId="urn:microsoft.com/office/officeart/2008/layout/HalfCircleOrganizationChart"/>
    <dgm:cxn modelId="{25720485-06D1-4301-92B5-91C46E5D2986}" type="presParOf" srcId="{51BF5E38-9DDA-471D-A14B-2AF8EC3E420C}" destId="{3D829C8F-A68C-4C8C-AA9B-F6508DE436D6}" srcOrd="0" destOrd="0" presId="urn:microsoft.com/office/officeart/2008/layout/HalfCircleOrganizationChart"/>
    <dgm:cxn modelId="{577BB45D-F1AC-4CEA-88A7-75959CDCC535}" type="presParOf" srcId="{3D829C8F-A68C-4C8C-AA9B-F6508DE436D6}" destId="{BAE4A6E9-21E6-439C-A89A-593D20AD64B9}" srcOrd="0" destOrd="0" presId="urn:microsoft.com/office/officeart/2008/layout/HalfCircleOrganizationChart"/>
    <dgm:cxn modelId="{52C0971F-5636-41E6-B1AD-F1A21FF98185}" type="presParOf" srcId="{3D829C8F-A68C-4C8C-AA9B-F6508DE436D6}" destId="{4764C99A-8B15-465E-93F3-063E6CF9A7DC}" srcOrd="1" destOrd="0" presId="urn:microsoft.com/office/officeart/2008/layout/HalfCircleOrganizationChart"/>
    <dgm:cxn modelId="{89EEB557-25AB-4E44-A29C-14626B6A1199}" type="presParOf" srcId="{3D829C8F-A68C-4C8C-AA9B-F6508DE436D6}" destId="{C61B8A6B-F279-4671-9DE0-9756BC2AB96A}" srcOrd="2" destOrd="0" presId="urn:microsoft.com/office/officeart/2008/layout/HalfCircleOrganizationChart"/>
    <dgm:cxn modelId="{35755B67-E035-46E0-A346-63184F6F8B0D}" type="presParOf" srcId="{3D829C8F-A68C-4C8C-AA9B-F6508DE436D6}" destId="{0E722FB0-0319-4381-9EAB-830284B25722}" srcOrd="3" destOrd="0" presId="urn:microsoft.com/office/officeart/2008/layout/HalfCircleOrganizationChart"/>
    <dgm:cxn modelId="{4A9D2BD7-49E8-4F7C-9BAD-7D1E187CFB79}" type="presParOf" srcId="{51BF5E38-9DDA-471D-A14B-2AF8EC3E420C}" destId="{E87BEE1F-F148-44D7-9E29-9CA9876DAC20}" srcOrd="1" destOrd="0" presId="urn:microsoft.com/office/officeart/2008/layout/HalfCircleOrganizationChart"/>
    <dgm:cxn modelId="{B97D0942-C02F-4167-B096-D2B468F4139A}" type="presParOf" srcId="{51BF5E38-9DDA-471D-A14B-2AF8EC3E420C}" destId="{A9E729D2-D7EF-4067-8C51-180E7CB24ACF}" srcOrd="2" destOrd="0" presId="urn:microsoft.com/office/officeart/2008/layout/HalfCircleOrganizationChart"/>
    <dgm:cxn modelId="{5E81735E-D640-400C-A90C-65766E79CD16}" type="presParOf" srcId="{1890C275-528B-45C7-A7D9-3A717836B61E}" destId="{9E45E053-AC3E-4A8B-95CF-C8876D0AD59C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0426C-E9AA-40F2-9700-4E48903FB597}">
      <dsp:nvSpPr>
        <dsp:cNvPr id="0" name=""/>
        <dsp:cNvSpPr/>
      </dsp:nvSpPr>
      <dsp:spPr>
        <a:xfrm>
          <a:off x="2784819" y="1739441"/>
          <a:ext cx="1523984" cy="528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493"/>
              </a:lnTo>
              <a:lnTo>
                <a:pt x="1523984" y="264493"/>
              </a:lnTo>
              <a:lnTo>
                <a:pt x="1523984" y="52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48E2BF-5879-4A3A-ABA9-3610ECCD5E2C}">
      <dsp:nvSpPr>
        <dsp:cNvPr id="0" name=""/>
        <dsp:cNvSpPr/>
      </dsp:nvSpPr>
      <dsp:spPr>
        <a:xfrm>
          <a:off x="1260834" y="1739441"/>
          <a:ext cx="1523984" cy="528986"/>
        </a:xfrm>
        <a:custGeom>
          <a:avLst/>
          <a:gdLst/>
          <a:ahLst/>
          <a:cxnLst/>
          <a:rect l="0" t="0" r="0" b="0"/>
          <a:pathLst>
            <a:path>
              <a:moveTo>
                <a:pt x="1523984" y="0"/>
              </a:moveTo>
              <a:lnTo>
                <a:pt x="1523984" y="264493"/>
              </a:lnTo>
              <a:lnTo>
                <a:pt x="0" y="264493"/>
              </a:lnTo>
              <a:lnTo>
                <a:pt x="0" y="5289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B63D9D-C52A-48E9-A9F2-997969ED48EE}">
      <dsp:nvSpPr>
        <dsp:cNvPr id="0" name=""/>
        <dsp:cNvSpPr/>
      </dsp:nvSpPr>
      <dsp:spPr>
        <a:xfrm>
          <a:off x="2155073" y="479949"/>
          <a:ext cx="1259491" cy="125949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AE94C3-3AFE-417D-8A13-FC0BB411215E}">
      <dsp:nvSpPr>
        <dsp:cNvPr id="0" name=""/>
        <dsp:cNvSpPr/>
      </dsp:nvSpPr>
      <dsp:spPr>
        <a:xfrm>
          <a:off x="2155073" y="479949"/>
          <a:ext cx="1259491" cy="125949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6B1506-EB1B-4C66-BFF2-FAEA2BE7A9B0}">
      <dsp:nvSpPr>
        <dsp:cNvPr id="0" name=""/>
        <dsp:cNvSpPr/>
      </dsp:nvSpPr>
      <dsp:spPr>
        <a:xfrm>
          <a:off x="1525327" y="706658"/>
          <a:ext cx="2518983" cy="80607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Data collection tool to be reformatted to measure indicators at</a:t>
          </a:r>
        </a:p>
      </dsp:txBody>
      <dsp:txXfrm>
        <a:off x="1525327" y="706658"/>
        <a:ext cx="2518983" cy="806074"/>
      </dsp:txXfrm>
    </dsp:sp>
    <dsp:sp modelId="{B4D04380-620D-4692-A41C-7016A551A504}">
      <dsp:nvSpPr>
        <dsp:cNvPr id="0" name=""/>
        <dsp:cNvSpPr/>
      </dsp:nvSpPr>
      <dsp:spPr>
        <a:xfrm>
          <a:off x="631088" y="2268427"/>
          <a:ext cx="1259491" cy="125949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DA98B-1486-4322-AA78-BC77F8ADC7C6}">
      <dsp:nvSpPr>
        <dsp:cNvPr id="0" name=""/>
        <dsp:cNvSpPr/>
      </dsp:nvSpPr>
      <dsp:spPr>
        <a:xfrm>
          <a:off x="631088" y="2268427"/>
          <a:ext cx="1259491" cy="125949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E97195-C0E1-4993-AA32-1F491B598B53}">
      <dsp:nvSpPr>
        <dsp:cNvPr id="0" name=""/>
        <dsp:cNvSpPr/>
      </dsp:nvSpPr>
      <dsp:spPr>
        <a:xfrm>
          <a:off x="1342" y="2495136"/>
          <a:ext cx="2518983" cy="80607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/>
            <a:t>Facility Level</a:t>
          </a:r>
        </a:p>
      </dsp:txBody>
      <dsp:txXfrm>
        <a:off x="1342" y="2495136"/>
        <a:ext cx="2518983" cy="806074"/>
      </dsp:txXfrm>
    </dsp:sp>
    <dsp:sp modelId="{4764C99A-8B15-465E-93F3-063E6CF9A7DC}">
      <dsp:nvSpPr>
        <dsp:cNvPr id="0" name=""/>
        <dsp:cNvSpPr/>
      </dsp:nvSpPr>
      <dsp:spPr>
        <a:xfrm>
          <a:off x="3679057" y="2268427"/>
          <a:ext cx="1259491" cy="125949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B8A6B-F279-4671-9DE0-9756BC2AB96A}">
      <dsp:nvSpPr>
        <dsp:cNvPr id="0" name=""/>
        <dsp:cNvSpPr/>
      </dsp:nvSpPr>
      <dsp:spPr>
        <a:xfrm>
          <a:off x="3679057" y="2268427"/>
          <a:ext cx="1259491" cy="125949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4A6E9-21E6-439C-A89A-593D20AD64B9}">
      <dsp:nvSpPr>
        <dsp:cNvPr id="0" name=""/>
        <dsp:cNvSpPr/>
      </dsp:nvSpPr>
      <dsp:spPr>
        <a:xfrm>
          <a:off x="3049312" y="2495136"/>
          <a:ext cx="2518983" cy="80607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GB" sz="1800" kern="1200" dirty="0"/>
            <a:t>Department / Ward level </a:t>
          </a:r>
          <a:r>
            <a:rPr lang="en-GB" sz="1800" kern="1200" baseline="30000" dirty="0"/>
            <a:t>1</a:t>
          </a:r>
        </a:p>
      </dsp:txBody>
      <dsp:txXfrm>
        <a:off x="3049312" y="2495136"/>
        <a:ext cx="2518983" cy="806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E814E-1DBE-41F8-858A-23D366DC18A2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9CA73C-0671-45C6-9077-928F98B0F7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34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E0FA4-A72F-485A-B49B-8E382EBB9DA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15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E42CF-F77D-43F2-A3D2-971C29C38FD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3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E0FA4-A72F-485A-B49B-8E382EBB9DA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462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The assessment took place at the inpatient wards- and at the facility- levels. </a:t>
            </a:r>
          </a:p>
          <a:p>
            <a:r>
              <a:rPr lang="en-GB" sz="1200" dirty="0"/>
              <a:t>The ward-level assessment was conducted for each inpatient ward separately. </a:t>
            </a:r>
          </a:p>
          <a:p>
            <a:r>
              <a:rPr lang="en-GB" sz="1200" dirty="0"/>
              <a:t>The facility level assessment considered pooled observations from individual inpatient wards + outpatient areas, other service areas (e.g. kitchen, laundry, laboratory, waste management facilities, other) and the outdoor environment; informed the overall WASH service performance for the hospital. </a:t>
            </a:r>
          </a:p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E0FA4-A72F-485A-B49B-8E382EBB9DA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78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E0FA4-A72F-485A-B49B-8E382EBB9D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83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EAA83-754B-4823-A82E-81C92111418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601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highlights</a:t>
            </a:r>
            <a:r>
              <a:rPr lang="en-US" baseline="0" dirty="0"/>
              <a:t> the variability across wards and domain. </a:t>
            </a:r>
          </a:p>
          <a:p>
            <a:r>
              <a:rPr lang="en-GB" sz="1200" dirty="0"/>
              <a:t>These were mainly in the facilities with multiple inpatient units (H2,H3,H9,H10 and H13) </a:t>
            </a:r>
          </a:p>
          <a:p>
            <a:r>
              <a:rPr lang="en-GB" sz="1200" dirty="0"/>
              <a:t>Mainly in the sanitation and management domains.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E42CF-F77D-43F2-A3D2-971C29C38FD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39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EAA83-754B-4823-A82E-81C92111418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1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30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08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624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4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351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954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7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39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30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343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39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A80B8-0394-4DDC-80FD-476B318CC9E9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D0F76-3A77-48BB-877F-8DF69EC113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60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2462" y="607877"/>
            <a:ext cx="9144000" cy="2112525"/>
          </a:xfrm>
        </p:spPr>
        <p:txBody>
          <a:bodyPr>
            <a:norm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GB" sz="2800" b="1" dirty="0"/>
              <a:t>WASH in Health Care Facilities; Survey from Kenyan County  Hospitals </a:t>
            </a:r>
          </a:p>
        </p:txBody>
      </p:sp>
      <p:pic>
        <p:nvPicPr>
          <p:cNvPr id="4" name="Picture 2" descr="kemri wellcome trust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7870" y="5923044"/>
            <a:ext cx="3933943" cy="4442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2601515" y="4723376"/>
            <a:ext cx="66962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Dr Michuki Maina</a:t>
            </a:r>
          </a:p>
          <a:p>
            <a:pPr algn="ctr"/>
            <a:r>
              <a:rPr lang="en-GB" sz="2400" dirty="0"/>
              <a:t>IPNET 2018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77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9848" y="258417"/>
            <a:ext cx="3932237" cy="77525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Data collection </a:t>
            </a:r>
            <a:endParaRPr lang="en-GB" sz="3600" b="1" dirty="0">
              <a:solidFill>
                <a:srgbClr val="C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8519" y="1576078"/>
            <a:ext cx="5793133" cy="4337706"/>
          </a:xfrm>
        </p:spPr>
        <p:txBody>
          <a:bodyPr>
            <a:normAutofit/>
          </a:bodyPr>
          <a:lstStyle/>
          <a:p>
            <a:r>
              <a:rPr lang="en-US" sz="2400" dirty="0"/>
              <a:t>Trained data collection team for one week including a pilot </a:t>
            </a:r>
          </a:p>
          <a:p>
            <a:r>
              <a:rPr lang="en-US" sz="2400" dirty="0"/>
              <a:t>The  data collection team - nurses, medical officers,  pharmacists.</a:t>
            </a:r>
          </a:p>
          <a:p>
            <a:r>
              <a:rPr lang="en-US" sz="2400" dirty="0"/>
              <a:t>Actual data collection included hospital representatives – IPC leads, Public health officers, nursing officers. </a:t>
            </a:r>
          </a:p>
          <a:p>
            <a:r>
              <a:rPr lang="en-US" sz="2400" dirty="0"/>
              <a:t>Data collection-February-April 2018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6497143" y="5719971"/>
            <a:ext cx="3932237" cy="387626"/>
          </a:xfrm>
        </p:spPr>
        <p:txBody>
          <a:bodyPr>
            <a:normAutofit/>
          </a:bodyPr>
          <a:lstStyle/>
          <a:p>
            <a:r>
              <a:rPr lang="en-US" sz="2000" dirty="0"/>
              <a:t>Data collection team </a:t>
            </a:r>
            <a:endParaRPr lang="en-GB" sz="20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497143" y="1576078"/>
            <a:ext cx="5381053" cy="403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35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Results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218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058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Bar Chart of Facility aggregate scores by Domain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5828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Down Arrow 1"/>
          <p:cNvSpPr/>
          <p:nvPr/>
        </p:nvSpPr>
        <p:spPr>
          <a:xfrm>
            <a:off x="2417618" y="1493116"/>
            <a:ext cx="145473" cy="11323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own Arrow 4"/>
          <p:cNvSpPr/>
          <p:nvPr/>
        </p:nvSpPr>
        <p:spPr>
          <a:xfrm>
            <a:off x="5320146" y="1493116"/>
            <a:ext cx="145473" cy="11323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8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0" y="350720"/>
            <a:ext cx="10106108" cy="6274121"/>
          </a:xfrm>
        </p:spPr>
      </p:pic>
      <p:sp>
        <p:nvSpPr>
          <p:cNvPr id="2" name="Left Arrow 1"/>
          <p:cNvSpPr/>
          <p:nvPr/>
        </p:nvSpPr>
        <p:spPr>
          <a:xfrm>
            <a:off x="10799619" y="4918364"/>
            <a:ext cx="969818" cy="207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21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40" y="516835"/>
            <a:ext cx="11701749" cy="594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6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3325" y="56182"/>
            <a:ext cx="640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Combined hospital and ward chart showing variability  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" y="425514"/>
            <a:ext cx="11120487" cy="62298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13764" y="4779818"/>
            <a:ext cx="699654" cy="1406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267201" y="477982"/>
            <a:ext cx="678871" cy="570807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2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347" y="1"/>
            <a:ext cx="10515600" cy="590718"/>
          </a:xfrm>
        </p:spPr>
        <p:txBody>
          <a:bodyPr>
            <a:normAutofit fontScale="90000"/>
          </a:bodyPr>
          <a:lstStyle/>
          <a:p>
            <a:r>
              <a:rPr lang="en-US" dirty="0"/>
              <a:t>Ward Level Aggregate- Colour codes 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37" y="882594"/>
            <a:ext cx="7919118" cy="5740843"/>
          </a:xfrm>
        </p:spPr>
      </p:pic>
    </p:spTree>
    <p:extLst>
      <p:ext uri="{BB962C8B-B14F-4D97-AF65-F5344CB8AC3E}">
        <p14:creationId xmlns:p14="http://schemas.microsoft.com/office/powerpoint/2010/main" val="3664904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578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Summary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370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Modified WASH tool to highlight ward and Facility differences. </a:t>
            </a:r>
          </a:p>
          <a:p>
            <a:r>
              <a:rPr lang="en-US" dirty="0"/>
              <a:t>Gaps exist in the state of WASH in within and across healthcare facilities. </a:t>
            </a:r>
          </a:p>
          <a:p>
            <a:r>
              <a:rPr lang="en-US" dirty="0"/>
              <a:t>Need to assign more responsibility across the health system to improve WASH</a:t>
            </a:r>
          </a:p>
        </p:txBody>
      </p:sp>
    </p:spTree>
    <p:extLst>
      <p:ext uri="{BB962C8B-B14F-4D97-AF65-F5344CB8AC3E}">
        <p14:creationId xmlns:p14="http://schemas.microsoft.com/office/powerpoint/2010/main" val="93506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16" y="156761"/>
            <a:ext cx="10515600" cy="61894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Acknowledgment 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1032" name="Picture 8" descr="Image result for university of oxfor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4852" y="4962073"/>
            <a:ext cx="1868155" cy="165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Image result for ministry of Health kenya"/>
          <p:cNvSpPr>
            <a:spLocks noChangeAspect="1" noChangeArrowheads="1"/>
          </p:cNvSpPr>
          <p:nvPr/>
        </p:nvSpPr>
        <p:spPr bwMode="auto">
          <a:xfrm>
            <a:off x="155575" y="-144463"/>
            <a:ext cx="1346242" cy="13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Image result for ministry of Health keny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67" y="910815"/>
            <a:ext cx="3960900" cy="332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798574" y="6468143"/>
            <a:ext cx="4660422" cy="1094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2" name="Picture 6" descr="Image result for esr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276" y="5010966"/>
            <a:ext cx="1935364" cy="160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ouncil of governor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6" y="4614131"/>
            <a:ext cx="1792242" cy="166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6706" y="4344952"/>
            <a:ext cx="2202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Council of Governors </a:t>
            </a:r>
          </a:p>
        </p:txBody>
      </p:sp>
      <p:pic>
        <p:nvPicPr>
          <p:cNvPr id="1036" name="Picture 12" descr="Image result for ipnet keny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5" y="1893313"/>
            <a:ext cx="2077174" cy="159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8935093" y="423315"/>
            <a:ext cx="1495796" cy="37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67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531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Broader Study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28" y="1074656"/>
            <a:ext cx="11429602" cy="5102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u="sng" dirty="0"/>
              <a:t>Overarching Aim</a:t>
            </a:r>
          </a:p>
          <a:p>
            <a:r>
              <a:rPr lang="en-GB" sz="2000" dirty="0"/>
              <a:t>To develop </a:t>
            </a:r>
            <a:r>
              <a:rPr lang="en-GB" sz="2000" b="1" dirty="0">
                <a:solidFill>
                  <a:srgbClr val="FF0000"/>
                </a:solidFill>
              </a:rPr>
              <a:t>contextual knowledge </a:t>
            </a:r>
            <a:r>
              <a:rPr lang="en-GB" sz="2000" dirty="0"/>
              <a:t>that can inform (complex) comprehensive intervention design to improve IPC-ABS in Kenyan hospitals, and to </a:t>
            </a:r>
            <a:r>
              <a:rPr lang="en-GB" sz="2000" b="1" dirty="0">
                <a:solidFill>
                  <a:srgbClr val="FF0000"/>
                </a:solidFill>
              </a:rPr>
              <a:t>identify indicators of IPC-ABS behaviours, performance </a:t>
            </a:r>
            <a:r>
              <a:rPr lang="en-GB" sz="2000" dirty="0"/>
              <a:t>and health outcomes that can be used to evaluate and monitor future interventions. </a:t>
            </a:r>
          </a:p>
        </p:txBody>
      </p:sp>
    </p:spTree>
    <p:extLst>
      <p:ext uri="{BB962C8B-B14F-4D97-AF65-F5344CB8AC3E}">
        <p14:creationId xmlns:p14="http://schemas.microsoft.com/office/powerpoint/2010/main" val="2717813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6939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Study Arms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839788" y="1159876"/>
            <a:ext cx="5157787" cy="823912"/>
          </a:xfrm>
        </p:spPr>
        <p:txBody>
          <a:bodyPr/>
          <a:lstStyle/>
          <a:p>
            <a:r>
              <a:rPr lang="en-US" dirty="0"/>
              <a:t>Qualitative</a:t>
            </a:r>
            <a:endParaRPr lang="en-GB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0534" y="2098733"/>
            <a:ext cx="4904783" cy="420034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6172200" y="1321904"/>
            <a:ext cx="5183188" cy="661884"/>
          </a:xfrm>
        </p:spPr>
        <p:txBody>
          <a:bodyPr/>
          <a:lstStyle/>
          <a:p>
            <a:r>
              <a:rPr lang="en-US" dirty="0"/>
              <a:t>Quantitative 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5748951" y="2505075"/>
            <a:ext cx="6058736" cy="3684588"/>
          </a:xfrm>
        </p:spPr>
        <p:txBody>
          <a:bodyPr/>
          <a:lstStyle/>
          <a:p>
            <a:pPr lvl="1"/>
            <a:r>
              <a:rPr lang="en-GB" dirty="0"/>
              <a:t>The Antibiotic Consumption Survey </a:t>
            </a:r>
          </a:p>
          <a:p>
            <a:pPr lvl="1"/>
            <a:r>
              <a:rPr lang="en-GB" dirty="0"/>
              <a:t>The</a:t>
            </a:r>
            <a:r>
              <a:rPr lang="en-US" dirty="0"/>
              <a:t> Water, Sanitation and Hygiene in Healthcare Facilities</a:t>
            </a:r>
            <a:r>
              <a:rPr lang="en-GB" dirty="0"/>
              <a:t> (WASH-FIT) survey </a:t>
            </a: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456218" y="2909455"/>
            <a:ext cx="4980709" cy="762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068782" y="5895109"/>
            <a:ext cx="2189018" cy="2945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Methods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699"/>
            <a:ext cx="10515600" cy="46582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Modified the WASH tool applied to survey;</a:t>
            </a:r>
          </a:p>
          <a:p>
            <a:pPr marL="457200" lvl="1" indent="0">
              <a:buNone/>
            </a:pPr>
            <a:r>
              <a:rPr lang="en-GB" dirty="0"/>
              <a:t>	Facility and Ward indicators for ward and facility assessments.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Develop a meaningful aggregate score grouped into different levels</a:t>
            </a:r>
          </a:p>
          <a:p>
            <a:pPr marL="457200" lvl="1" indent="0">
              <a:buNone/>
            </a:pPr>
            <a:r>
              <a:rPr lang="en-GB" dirty="0"/>
              <a:t>	By hospital; by domain; and by indicator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Develop meaningful  data visualisation methods for managers and policy makers to monitor progress.</a:t>
            </a:r>
          </a:p>
        </p:txBody>
      </p:sp>
    </p:spTree>
    <p:extLst>
      <p:ext uri="{BB962C8B-B14F-4D97-AF65-F5344CB8AC3E}">
        <p14:creationId xmlns:p14="http://schemas.microsoft.com/office/powerpoint/2010/main" val="36648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WASH Survey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263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650261"/>
            <a:ext cx="10984230" cy="91306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WASH FIT  -Water, Sanitation and Hygiene in Healthcare Facilities (HCFs) Improvement Tool</a:t>
            </a:r>
            <a:br>
              <a:rPr lang="en-GB" dirty="0">
                <a:solidFill>
                  <a:srgbClr val="C00000"/>
                </a:solidFill>
              </a:rPr>
            </a:b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180" y="1825625"/>
            <a:ext cx="5612130" cy="4351338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First developed in 2015. Has been piloted in a number of different countries and contexts; </a:t>
            </a:r>
          </a:p>
          <a:p>
            <a:r>
              <a:rPr lang="en-US" dirty="0"/>
              <a:t>Used to strengthen WASH;</a:t>
            </a:r>
          </a:p>
          <a:p>
            <a:r>
              <a:rPr lang="en-US" dirty="0"/>
              <a:t>Covers </a:t>
            </a:r>
            <a:r>
              <a:rPr lang="en-GB" dirty="0"/>
              <a:t>four broad domains: water, sanitation, hygiene and management; </a:t>
            </a:r>
          </a:p>
          <a:p>
            <a:r>
              <a:rPr lang="en-US" dirty="0"/>
              <a:t>Each domain includes indicators and targets</a:t>
            </a:r>
            <a:r>
              <a:rPr lang="en-US" baseline="30000" dirty="0"/>
              <a:t> </a:t>
            </a:r>
            <a:r>
              <a:rPr lang="en-US" dirty="0"/>
              <a:t>for </a:t>
            </a:r>
            <a:r>
              <a:rPr lang="en-GB" dirty="0"/>
              <a:t>achieving minimum standards</a:t>
            </a:r>
            <a:r>
              <a:rPr lang="en-US" baseline="30000" dirty="0"/>
              <a:t> </a:t>
            </a:r>
            <a:r>
              <a:rPr lang="en-GB" dirty="0"/>
              <a:t>for </a:t>
            </a:r>
            <a:r>
              <a:rPr lang="en-US" dirty="0"/>
              <a:t>maintaining a safe and clean environment</a:t>
            </a:r>
            <a:r>
              <a:rPr lang="en-US" baseline="30000" dirty="0"/>
              <a:t> 1</a:t>
            </a:r>
            <a:r>
              <a:rPr lang="en-GB" dirty="0"/>
              <a:t>; </a:t>
            </a:r>
          </a:p>
          <a:p>
            <a:r>
              <a:rPr lang="en-US" dirty="0"/>
              <a:t>Some standards taken from the WHO ‘</a:t>
            </a:r>
            <a:r>
              <a:rPr lang="en-US" i="1" dirty="0"/>
              <a:t>Guidelines for the Core Components of Infection Prevention and Control </a:t>
            </a:r>
            <a:r>
              <a:rPr lang="en-US" i="1" dirty="0" err="1"/>
              <a:t>Programmes’</a:t>
            </a:r>
            <a:r>
              <a:rPr lang="en-US" dirty="0"/>
              <a:t> (WHO, 2016). </a:t>
            </a:r>
            <a:endParaRPr lang="en-GB" dirty="0"/>
          </a:p>
        </p:txBody>
      </p:sp>
      <p:pic>
        <p:nvPicPr>
          <p:cNvPr id="9" name="Content Placeholder 8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609" y="1825625"/>
            <a:ext cx="4378782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838200" y="6254592"/>
            <a:ext cx="95840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GB" dirty="0"/>
              <a:t>WHO </a:t>
            </a:r>
            <a:r>
              <a:rPr lang="en-GB" i="1" dirty="0"/>
              <a:t>Essential Environmental Health Standards in Health Care</a:t>
            </a:r>
            <a:r>
              <a:rPr lang="en-GB" dirty="0"/>
              <a:t> (WHO 2008)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7428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Adapted WASH Indicators for Ward-Level and Facility Level Assessments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dirty="0"/>
              <a:t>Indicator Types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602562" y="2505075"/>
          <a:ext cx="5569638" cy="4007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 Placeholder 1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GB" dirty="0"/>
              <a:t>Scoring System for Indicators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8"/>
          <a:stretch>
            <a:fillRect/>
          </a:stretch>
        </p:blipFill>
        <p:spPr>
          <a:xfrm>
            <a:off x="6478918" y="3915569"/>
            <a:ext cx="4569751" cy="863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7930" y="6143612"/>
            <a:ext cx="10590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en-GB" baseline="30000" dirty="0"/>
              <a:t>1</a:t>
            </a:r>
            <a:r>
              <a:rPr lang="en-GB" dirty="0"/>
              <a:t> System-level collation to be coherent with classification used in antibiotic consumption survey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631057" y="5426015"/>
            <a:ext cx="9661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651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WASH Indicators </a:t>
            </a:r>
            <a:endParaRPr lang="en-GB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113748"/>
              </p:ext>
            </p:extLst>
          </p:nvPr>
        </p:nvGraphicFramePr>
        <p:xfrm>
          <a:off x="622718" y="1443207"/>
          <a:ext cx="10946564" cy="4687586"/>
        </p:xfrm>
        <a:graphic>
          <a:graphicData uri="http://schemas.openxmlformats.org/drawingml/2006/table">
            <a:tbl>
              <a:tblPr firstRow="1" firstCol="1" bandRow="1"/>
              <a:tblGrid>
                <a:gridCol w="8350039">
                  <a:extLst>
                    <a:ext uri="{9D8B030D-6E8A-4147-A177-3AD203B41FA5}">
                      <a16:colId xmlns:a16="http://schemas.microsoft.com/office/drawing/2014/main" val="1183043805"/>
                    </a:ext>
                  </a:extLst>
                </a:gridCol>
                <a:gridCol w="1300452">
                  <a:extLst>
                    <a:ext uri="{9D8B030D-6E8A-4147-A177-3AD203B41FA5}">
                      <a16:colId xmlns:a16="http://schemas.microsoft.com/office/drawing/2014/main" val="1854369936"/>
                    </a:ext>
                  </a:extLst>
                </a:gridCol>
                <a:gridCol w="1296073">
                  <a:extLst>
                    <a:ext uri="{9D8B030D-6E8A-4147-A177-3AD203B41FA5}">
                      <a16:colId xmlns:a16="http://schemas.microsoft.com/office/drawing/2014/main" val="1853617278"/>
                    </a:ext>
                  </a:extLst>
                </a:gridCol>
              </a:tblGrid>
              <a:tr h="410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GB" sz="2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Facility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988765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9982302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Sanitation and Healthcare Waste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849881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Sanitation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427153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Healthcare Waste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98688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Hand hygiene, Environmental Management, Cleanliness and Disinfection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220827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Hand Hygiene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74504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Environmental Management, Cleanliness and Disinfection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306458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Organisation Management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2881780"/>
                  </a:ext>
                </a:extLst>
              </a:tr>
              <a:tr h="2108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3861100"/>
                  </a:ext>
                </a:extLst>
              </a:tr>
              <a:tr h="41045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6239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23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32" y="457200"/>
            <a:ext cx="4298741" cy="59634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Data Collection Sites </a:t>
            </a:r>
            <a:endParaRPr lang="en-GB" sz="4000" b="1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35" y="333980"/>
            <a:ext cx="6927909" cy="6355055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08230" y="1478686"/>
            <a:ext cx="4578455" cy="331059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16 hospitals across 11 counties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Mainly level 4 and 5 county hospitals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Neonatal Unit in the national referral hospital.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Sites located in  high and low malaria endemic regions.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Selection based on ongoing work in these facilities under a KWTRP and Ministry of health collaboration.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48662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574</Words>
  <Application>Microsoft Office PowerPoint</Application>
  <PresentationFormat>Widescreen</PresentationFormat>
  <Paragraphs>105</Paragraphs>
  <Slides>18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WASH in Health Care Facilities; Survey from Kenyan County  Hospitals </vt:lpstr>
      <vt:lpstr>Broader Study Objectives</vt:lpstr>
      <vt:lpstr>Study Arms </vt:lpstr>
      <vt:lpstr>Methods</vt:lpstr>
      <vt:lpstr>WASH Survey</vt:lpstr>
      <vt:lpstr>WASH FIT  -Water, Sanitation and Hygiene in Healthcare Facilities (HCFs) Improvement Tool </vt:lpstr>
      <vt:lpstr>Adapted WASH Indicators for Ward-Level and Facility Level Assessments</vt:lpstr>
      <vt:lpstr>WASH Indicators </vt:lpstr>
      <vt:lpstr>Data Collection Sites </vt:lpstr>
      <vt:lpstr>Data collection </vt:lpstr>
      <vt:lpstr>Results </vt:lpstr>
      <vt:lpstr>Bar Chart of Facility aggregate scores by Domain</vt:lpstr>
      <vt:lpstr>PowerPoint Presentation</vt:lpstr>
      <vt:lpstr>PowerPoint Presentation</vt:lpstr>
      <vt:lpstr>PowerPoint Presentation</vt:lpstr>
      <vt:lpstr>Ward Level Aggregate- Colour codes </vt:lpstr>
      <vt:lpstr>Summary </vt:lpstr>
      <vt:lpstr>Acknowledgment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 in Health Care Facilities; Survey from Kenyan County  Hospitals</dc:title>
  <dc:creator>Michuki Maina</dc:creator>
  <cp:lastModifiedBy>Michuki Maina</cp:lastModifiedBy>
  <cp:revision>8</cp:revision>
  <dcterms:created xsi:type="dcterms:W3CDTF">2018-11-20T08:41:46Z</dcterms:created>
  <dcterms:modified xsi:type="dcterms:W3CDTF">2018-11-28T05:57:17Z</dcterms:modified>
</cp:coreProperties>
</file>