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1279" r:id="rId3"/>
    <p:sldId id="1237" r:id="rId4"/>
    <p:sldId id="1250" r:id="rId5"/>
    <p:sldId id="1217" r:id="rId6"/>
    <p:sldId id="1254" r:id="rId7"/>
    <p:sldId id="1253" r:id="rId8"/>
    <p:sldId id="1224" r:id="rId9"/>
    <p:sldId id="1265" r:id="rId10"/>
    <p:sldId id="1252" r:id="rId11"/>
    <p:sldId id="1236" r:id="rId12"/>
    <p:sldId id="1251" r:id="rId13"/>
    <p:sldId id="1267" r:id="rId14"/>
    <p:sldId id="1257" r:id="rId15"/>
    <p:sldId id="1271" r:id="rId16"/>
    <p:sldId id="1248" r:id="rId17"/>
    <p:sldId id="1272" r:id="rId18"/>
    <p:sldId id="1273" r:id="rId19"/>
    <p:sldId id="1275" r:id="rId20"/>
    <p:sldId id="1277" r:id="rId21"/>
    <p:sldId id="1274" r:id="rId22"/>
    <p:sldId id="1278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Audo" initials="MA" lastIdx="2" clrIdx="0"/>
  <p:cmAuthor id="1" name="Mbembe, Miriam" initials="MM" lastIdx="1" clrIdx="1">
    <p:extLst>
      <p:ext uri="{19B8F6BF-5375-455C-9EA6-DF929625EA0E}">
        <p15:presenceInfo xmlns:p15="http://schemas.microsoft.com/office/powerpoint/2012/main" userId="S-1-5-21-1559300689-131104032-281947949-28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35" autoAdjust="0"/>
    <p:restoredTop sz="86377" autoAdjust="0"/>
  </p:normalViewPr>
  <p:slideViewPr>
    <p:cSldViewPr>
      <p:cViewPr>
        <p:scale>
          <a:sx n="70" d="100"/>
          <a:sy n="70" d="100"/>
        </p:scale>
        <p:origin x="12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hiaserverksm\APHIAplus%20Kisumu\User%20Data\FOkuku\My%20Documents\APHIAPLUS%20ACTIVITIES\HCWM%20STORIES&amp;LESSONS\Kakanega%20County%20HCWM-IPC_Supportive%20Supervision%20results%20analyz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kuku\Box%20Sync\PATH\Desktop\Kakanega%20County%20HCWM-IPC_Supportive%20Supervision%20results%20analyz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Use of personal</a:t>
            </a:r>
            <a:r>
              <a:rPr lang="en-US" baseline="0" dirty="0" smtClean="0"/>
              <a:t> protection equipment </a:t>
            </a:r>
            <a:r>
              <a:rPr lang="en-US" dirty="0" smtClean="0"/>
              <a:t>by </a:t>
            </a:r>
            <a:r>
              <a:rPr lang="en-US" dirty="0"/>
              <a:t>facility</a:t>
            </a:r>
          </a:p>
        </c:rich>
      </c:tx>
      <c:layout>
        <c:manualLayout>
          <c:xMode val="edge"/>
          <c:yMode val="edge"/>
          <c:x val="0.15478760347264284"/>
          <c:y val="3.5781335375476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64341957255337E-2"/>
          <c:y val="3.29574059708398E-2"/>
          <c:w val="0.88036729783777046"/>
          <c:h val="0.86679519916534886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Sheet4!$C$3:$F$3</c:f>
              <c:strCache>
                <c:ptCount val="4"/>
                <c:pt idx="0">
                  <c:v>N-95 Mask</c:v>
                </c:pt>
                <c:pt idx="1">
                  <c:v>Gloves</c:v>
                </c:pt>
                <c:pt idx="2">
                  <c:v>Surgical mask</c:v>
                </c:pt>
                <c:pt idx="3">
                  <c:v>PPE for HCWH</c:v>
                </c:pt>
              </c:strCache>
            </c:strRef>
          </c:cat>
          <c:val>
            <c:numRef>
              <c:f>Sheet4!$C$4:$F$4</c:f>
              <c:numCache>
                <c:formatCode>0.0</c:formatCode>
                <c:ptCount val="4"/>
                <c:pt idx="0">
                  <c:v>36.363636363636367</c:v>
                </c:pt>
                <c:pt idx="1">
                  <c:v>86.36363636363636</c:v>
                </c:pt>
                <c:pt idx="2">
                  <c:v>21.212121212121211</c:v>
                </c:pt>
                <c:pt idx="3">
                  <c:v>86.36363636363636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23351368"/>
        <c:axId val="323353720"/>
        <c:axId val="406338936"/>
      </c:bar3DChart>
      <c:catAx>
        <c:axId val="32335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353720"/>
        <c:crosses val="autoZero"/>
        <c:auto val="1"/>
        <c:lblAlgn val="ctr"/>
        <c:lblOffset val="100"/>
        <c:noMultiLvlLbl val="0"/>
      </c:catAx>
      <c:valAx>
        <c:axId val="323353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23351368"/>
        <c:crosses val="autoZero"/>
        <c:crossBetween val="between"/>
      </c:valAx>
      <c:serAx>
        <c:axId val="406338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3537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/>
              <a:t>Waste</a:t>
            </a:r>
            <a:r>
              <a:rPr lang="en-US" sz="2400" b="0" baseline="0"/>
              <a:t> management practices</a:t>
            </a:r>
            <a:r>
              <a:rPr lang="en-US" sz="2400" b="0"/>
              <a:t> by facility</a:t>
            </a:r>
          </a:p>
        </c:rich>
      </c:tx>
      <c:layout>
        <c:manualLayout>
          <c:xMode val="edge"/>
          <c:yMode val="edge"/>
          <c:x val="0.23824429204413963"/>
          <c:y val="1.1641500383454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Sheet7!$K$7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Sheet7!$L$6:$P$6</c:f>
              <c:strCache>
                <c:ptCount val="5"/>
                <c:pt idx="0">
                  <c:v>Record of waste</c:v>
                </c:pt>
                <c:pt idx="1">
                  <c:v>Sorage for sharps</c:v>
                </c:pt>
                <c:pt idx="2">
                  <c:v>Secure onsite disposal</c:v>
                </c:pt>
                <c:pt idx="3">
                  <c:v>Offsite transport for sharps</c:v>
                </c:pt>
                <c:pt idx="4">
                  <c:v>Onsite incinerator</c:v>
                </c:pt>
              </c:strCache>
            </c:strRef>
          </c:cat>
          <c:val>
            <c:numRef>
              <c:f>Sheet7!$L$7:$P$7</c:f>
              <c:numCache>
                <c:formatCode>0</c:formatCode>
                <c:ptCount val="5"/>
                <c:pt idx="0">
                  <c:v>9.0909090909090917</c:v>
                </c:pt>
                <c:pt idx="1">
                  <c:v>80.303030303030297</c:v>
                </c:pt>
                <c:pt idx="2">
                  <c:v>71.212121212121218</c:v>
                </c:pt>
                <c:pt idx="3">
                  <c:v>65.151515151515156</c:v>
                </c:pt>
                <c:pt idx="4">
                  <c:v>18.2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78944304"/>
        <c:axId val="666438784"/>
      </c:barChart>
      <c:catAx>
        <c:axId val="27894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438784"/>
        <c:crosses val="autoZero"/>
        <c:auto val="1"/>
        <c:lblAlgn val="ctr"/>
        <c:lblOffset val="100"/>
        <c:noMultiLvlLbl val="0"/>
      </c:catAx>
      <c:valAx>
        <c:axId val="666438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94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CF5693-DA38-402D-BABD-5347C6929593}" type="datetimeFigureOut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096C67-EAF0-42DC-8447-2D4E7B65CA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0042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CF6EE5-CC65-4EA7-9DF9-CBFAEDA1E32A}" type="datetimeFigureOut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CF1421-9BE7-42CD-8CCB-A097C3FA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088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w-KE" smtClean="0"/>
          </a:p>
        </p:txBody>
      </p:sp>
      <p:sp>
        <p:nvSpPr>
          <p:cNvPr id="16387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73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Safety Box Cage: Innovation to provide secure storage for safety boxes pending transportation to disposal site</a:t>
            </a:r>
          </a:p>
          <a:p>
            <a:r>
              <a:rPr lang="en-GB" dirty="0" smtClean="0"/>
              <a:t>Low cost, fabricated using locally available material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6AB55-4A2B-4947-9237-045168E66651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0ECF-C146-489C-81AE-9957CAC67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B763-F416-48EE-A9D8-C0230465033F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3EA3-C335-4CD7-BAEC-2729C0876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33F2-939B-4CA8-BAC6-EAB5AEB4346D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E00F-5359-4CC5-A8D7-0F6F22ADA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47FF-1FE7-418C-9400-31DE2599988C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8CC7-45BE-412F-B277-B1D2BE5F64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76200"/>
            <a:ext cx="9144000" cy="6324600"/>
            <a:chOff x="0" y="76200"/>
            <a:chExt cx="9144000" cy="6324600"/>
          </a:xfrm>
        </p:grpSpPr>
        <p:pic>
          <p:nvPicPr>
            <p:cNvPr id="8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05750" y="6019799"/>
              <a:ext cx="761999" cy="38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250" y="5872162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A6C4-E4FA-45FF-9B63-637ED32F03B1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0056-E5F4-46B0-8A1C-F7BF95BBC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540A-35BE-4608-98C8-53B093DC37EB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98A8-01E0-48CB-A1B4-FC7E7FE32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8C7E-0D04-476A-8AC7-F798B8E7E89B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1BB1-F63F-44FB-84F8-F56AF5E2D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37A5-56CC-4B7D-9440-5011ECCAA3A7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7B8F-2EF6-429D-BE62-00DC6454C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2F24-ED4D-4455-8B77-37322EA4552B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C874-7733-43BD-9573-23D4E193C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362F-DD33-42AF-B4A8-80FA77B9DF15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1550-9421-4BB3-BE66-6EC7E7156E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5BDF-A800-4D8D-8726-0BF751CEBD44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E658-1008-462E-9350-E7B23E5ED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F64261-E7D9-4885-BEFF-8BB0B5B96318}" type="datetime1">
              <a:rPr lang="en-US"/>
              <a:pPr>
                <a:defRPr/>
              </a:pPr>
              <a:t>29-Nov-2018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APHIAplus  Western Kenya   |   TOGETHER FOR BETTER HEALTH IN WESTERN KENYA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BCAED-9275-4A3E-B620-DA5AF554E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0" y="118486"/>
            <a:ext cx="9144000" cy="6306911"/>
            <a:chOff x="0" y="152400"/>
            <a:chExt cx="9144000" cy="6306911"/>
          </a:xfrm>
        </p:grpSpPr>
        <p:pic>
          <p:nvPicPr>
            <p:cNvPr id="2053" name="Picture 3" descr="ribbon_co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24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4953000"/>
              <a:ext cx="2614246" cy="150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3200" y="5215514"/>
              <a:ext cx="2286000" cy="124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0517"/>
            <a:ext cx="7772400" cy="1470025"/>
          </a:xfrm>
        </p:spPr>
        <p:txBody>
          <a:bodyPr/>
          <a:lstStyle/>
          <a:p>
            <a:r>
              <a:rPr lang="en-US" sz="3600" b="1" dirty="0"/>
              <a:t>Strengthening Health Care Waste Management (HCWM) systems in Kakamega County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2052" name="Subtitle 10"/>
          <p:cNvSpPr>
            <a:spLocks noGrp="1"/>
          </p:cNvSpPr>
          <p:nvPr>
            <p:ph type="subTitle" idx="1"/>
          </p:nvPr>
        </p:nvSpPr>
        <p:spPr>
          <a:xfrm>
            <a:off x="838200" y="2588916"/>
            <a:ext cx="7086600" cy="1752600"/>
          </a:xfrm>
        </p:spPr>
        <p:txBody>
          <a:bodyPr/>
          <a:lstStyle/>
          <a:p>
            <a:endParaRPr lang="en-GB" sz="2800" b="1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</a:rPr>
              <a:t>7</a:t>
            </a:r>
            <a:r>
              <a:rPr lang="en-GB" sz="2800" baseline="30000" dirty="0" smtClean="0">
                <a:solidFill>
                  <a:schemeClr val="tx1"/>
                </a:solidFill>
              </a:rPr>
              <a:t>th</a:t>
            </a:r>
            <a:r>
              <a:rPr lang="en-GB" sz="2800" dirty="0" smtClean="0">
                <a:solidFill>
                  <a:schemeClr val="tx1"/>
                </a:solidFill>
              </a:rPr>
              <a:t> INFECTION PREVENTION &amp; CONTROL (IPC) SCIENTIFIC CONFERENCE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Fred Okuku, PATH</a:t>
            </a:r>
            <a:endParaRPr lang="en-GB" sz="2800" b="1" dirty="0" smtClean="0">
              <a:solidFill>
                <a:schemeClr val="tx1"/>
              </a:solidFill>
            </a:endParaRPr>
          </a:p>
          <a:p>
            <a:endParaRPr lang="en-GB" sz="2800" b="1" dirty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Okoth\AppData\Local\Microsoft\Windows\Temporary Internet Files\Content.Outlook\5YP13ZF7\Kenya PEPFAR Logo 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54440"/>
            <a:ext cx="2554898" cy="13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Interventions</a:t>
            </a:r>
            <a:endParaRPr lang="en-US" sz="32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143000" y="1284326"/>
            <a:ext cx="2971800" cy="395990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3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5105347" y="1417638"/>
            <a:ext cx="2895706" cy="3873008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936092" y="5205125"/>
            <a:ext cx="3810000" cy="59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err="1" smtClean="0"/>
              <a:t>Color</a:t>
            </a:r>
            <a:r>
              <a:rPr lang="en-GB" sz="1800" dirty="0" smtClean="0"/>
              <a:t> coded bins: to enhance waste segregation as a best practice</a:t>
            </a:r>
          </a:p>
          <a:p>
            <a:endParaRPr lang="en-GB" sz="1800" dirty="0" smtClean="0"/>
          </a:p>
          <a:p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5205125"/>
            <a:ext cx="3047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“Caging sharps</a:t>
            </a:r>
            <a:r>
              <a:rPr lang="en-GB" sz="2400" i="1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GB" dirty="0" smtClean="0"/>
              <a:t>Storage for used sharps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Waste </a:t>
            </a:r>
            <a:r>
              <a:rPr lang="en-GB" sz="3200" dirty="0" err="1" smtClean="0"/>
              <a:t>treatment..Incineration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8" y="1542823"/>
            <a:ext cx="3035244" cy="404699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03338"/>
            <a:ext cx="339447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498A8-01E0-48CB-A1B4-FC7E7FE32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79264" y="5829301"/>
            <a:ext cx="5926336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Secure and safer waste disposal in selected facilities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9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Results: Supervision data </a:t>
            </a:r>
            <a:endParaRPr lang="en-US" sz="32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1363663"/>
            <a:ext cx="7696200" cy="4525963"/>
          </a:xfrm>
        </p:spPr>
        <p:txBody>
          <a:bodyPr/>
          <a:lstStyle/>
          <a:p>
            <a:r>
              <a:rPr lang="en-GB" sz="2400" dirty="0"/>
              <a:t>Supervision was conducted by SCHMTs in 7 sub counties.</a:t>
            </a:r>
          </a:p>
          <a:p>
            <a:pPr lvl="1"/>
            <a:r>
              <a:rPr lang="en-US" dirty="0"/>
              <a:t>Summary mean score by thematic area: a) Policy and governance b) Standard precautions c) Environmental management (CHART)</a:t>
            </a:r>
          </a:p>
          <a:p>
            <a:r>
              <a:rPr lang="en-GB" sz="2400" dirty="0"/>
              <a:t>Used abridged national IPC supervision checklist and results summarized:</a:t>
            </a:r>
          </a:p>
          <a:p>
            <a:pPr lvl="1"/>
            <a:r>
              <a:rPr lang="en-US" dirty="0"/>
              <a:t>Performance by each facility &amp; ranking: &lt;50% -red; 50-75%-yellow, 76-90%-green &amp; 91+ dark green</a:t>
            </a:r>
          </a:p>
          <a:p>
            <a:pPr lvl="1"/>
            <a:r>
              <a:rPr lang="en-US" dirty="0"/>
              <a:t>Summary mean score by sub county </a:t>
            </a:r>
          </a:p>
          <a:p>
            <a:pPr lvl="1"/>
            <a:r>
              <a:rPr lang="en-GB" dirty="0"/>
              <a:t>Score by thematic area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>
          <a:xfrm>
            <a:off x="457200" y="252867"/>
            <a:ext cx="8229600" cy="1143000"/>
          </a:xfrm>
        </p:spPr>
        <p:txBody>
          <a:bodyPr/>
          <a:lstStyle/>
          <a:p>
            <a:r>
              <a:rPr lang="en-GB" sz="3200" b="1" dirty="0"/>
              <a:t>Results: Supervision data </a:t>
            </a:r>
            <a:endParaRPr lang="en-US" sz="3200" b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38200" y="1616076"/>
            <a:ext cx="7696200" cy="4022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9900" y="1541561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66 HF in 7 sub counties assessed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rgbClr val="7030A0"/>
                </a:solidFill>
                <a:latin typeface="Adobe Jenson Pro Capt"/>
              </a:rPr>
              <a:t>Overall </a:t>
            </a:r>
            <a:r>
              <a:rPr lang="en-GB" sz="3200" b="1" dirty="0" smtClean="0">
                <a:solidFill>
                  <a:srgbClr val="7030A0"/>
                </a:solidFill>
                <a:latin typeface="Adobe Jenson Pro Capt"/>
              </a:rPr>
              <a:t> Performance by Facility</a:t>
            </a:r>
            <a:endParaRPr lang="en-US" sz="3200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4400" y="1600200"/>
            <a:ext cx="4038600" cy="3733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4038600" cy="2590800"/>
          </a:xfrm>
        </p:spPr>
        <p:txBody>
          <a:bodyPr/>
          <a:lstStyle/>
          <a:p>
            <a:r>
              <a:rPr lang="en-GB" dirty="0" smtClean="0"/>
              <a:t>Indicators assessed – 25</a:t>
            </a:r>
          </a:p>
          <a:p>
            <a:r>
              <a:rPr lang="en-GB" dirty="0" smtClean="0"/>
              <a:t>3 Thematic components</a:t>
            </a:r>
          </a:p>
          <a:p>
            <a:pPr marL="914400" lvl="1" indent="-457200">
              <a:buAutoNum type="arabicPeriod"/>
            </a:pPr>
            <a:r>
              <a:rPr lang="en-GB" dirty="0" smtClean="0"/>
              <a:t>Policy &amp; Governance</a:t>
            </a:r>
          </a:p>
          <a:p>
            <a:pPr marL="914400" lvl="1" indent="-457200">
              <a:buAutoNum type="arabicPeriod"/>
            </a:pPr>
            <a:r>
              <a:rPr lang="en-GB" dirty="0" smtClean="0"/>
              <a:t>Standard Precautions</a:t>
            </a:r>
          </a:p>
          <a:p>
            <a:pPr marL="914400" lvl="1" indent="-457200">
              <a:buAutoNum type="arabicPeriod"/>
            </a:pPr>
            <a:r>
              <a:rPr lang="en-GB" dirty="0" smtClean="0"/>
              <a:t>Environmental </a:t>
            </a:r>
            <a:r>
              <a:rPr lang="en-GB" dirty="0" err="1" smtClean="0"/>
              <a:t>Mgt</a:t>
            </a:r>
            <a:endParaRPr lang="en-GB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419"/>
            <a:ext cx="8229600" cy="944562"/>
          </a:xfrm>
        </p:spPr>
        <p:txBody>
          <a:bodyPr/>
          <a:lstStyle/>
          <a:p>
            <a:r>
              <a:rPr lang="en-US" sz="3200" b="1" dirty="0"/>
              <a:t>Results - </a:t>
            </a:r>
            <a:r>
              <a:rPr lang="en-GB" sz="3200" dirty="0"/>
              <a:t>Policy &amp; </a:t>
            </a:r>
            <a:r>
              <a:rPr lang="en-GB" sz="3200" dirty="0" smtClean="0"/>
              <a:t>Governance by sub county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98CC7-45BE-412F-B277-B1D2BE5F64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95867"/>
            <a:ext cx="7078826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-Standard </a:t>
            </a:r>
            <a:r>
              <a:rPr lang="en-GB" dirty="0" smtClean="0"/>
              <a:t>precautions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8261288"/>
              </p:ext>
            </p:extLst>
          </p:nvPr>
        </p:nvGraphicFramePr>
        <p:xfrm>
          <a:off x="1600200" y="1602241"/>
          <a:ext cx="6400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98CC7-45BE-412F-B277-B1D2BE5F64B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>
          <a:xfrm>
            <a:off x="457200" y="252867"/>
            <a:ext cx="8229600" cy="1143000"/>
          </a:xfrm>
        </p:spPr>
        <p:txBody>
          <a:bodyPr/>
          <a:lstStyle/>
          <a:p>
            <a:r>
              <a:rPr lang="en-GB" sz="3200" b="1" dirty="0"/>
              <a:t>Results: </a:t>
            </a:r>
            <a:r>
              <a:rPr lang="en-GB" sz="3200" b="1" dirty="0" smtClean="0"/>
              <a:t>Environmental management</a:t>
            </a:r>
            <a:endParaRPr lang="en-US" sz="3200" b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3408875"/>
              </p:ext>
            </p:extLst>
          </p:nvPr>
        </p:nvGraphicFramePr>
        <p:xfrm>
          <a:off x="1028700" y="1363663"/>
          <a:ext cx="7086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08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>
          <a:xfrm>
            <a:off x="457200" y="252867"/>
            <a:ext cx="8229600" cy="1143000"/>
          </a:xfrm>
        </p:spPr>
        <p:txBody>
          <a:bodyPr/>
          <a:lstStyle/>
          <a:p>
            <a:r>
              <a:rPr lang="en-GB" sz="3200" b="1" dirty="0"/>
              <a:t>Results: </a:t>
            </a:r>
            <a:r>
              <a:rPr lang="en-GB" sz="3200" b="1" dirty="0" smtClean="0"/>
              <a:t>Environmental management</a:t>
            </a:r>
            <a:endParaRPr lang="en-US" sz="3200" b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004574" y="1417638"/>
            <a:ext cx="5080978" cy="292576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171265" y="4420623"/>
            <a:ext cx="4747596" cy="129335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Waste Pooling: Sub county hospitals used to incinerate sharps from peripheral</a:t>
            </a:r>
            <a:endParaRPr lang="en-GB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439409"/>
            <a:ext cx="3318774" cy="44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>
          <a:xfrm>
            <a:off x="457200" y="252867"/>
            <a:ext cx="8229600" cy="1143000"/>
          </a:xfrm>
        </p:spPr>
        <p:txBody>
          <a:bodyPr/>
          <a:lstStyle/>
          <a:p>
            <a:r>
              <a:rPr lang="en-GB" sz="3200" b="1" dirty="0" smtClean="0"/>
              <a:t>Challenges</a:t>
            </a:r>
            <a:endParaRPr lang="en-US" sz="3200" b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r>
              <a:rPr lang="en-GB" dirty="0"/>
              <a:t>Inadequate and broken down waste treatment and disposal equipment</a:t>
            </a:r>
          </a:p>
          <a:p>
            <a:r>
              <a:rPr lang="en-GB" dirty="0"/>
              <a:t>Very little investment in the HCWM value chain</a:t>
            </a:r>
          </a:p>
          <a:p>
            <a:r>
              <a:rPr lang="en-GB" dirty="0"/>
              <a:t>Waste generators lack  capacity on safe handling and disposal of hazardous waste</a:t>
            </a:r>
          </a:p>
          <a:p>
            <a:r>
              <a:rPr lang="en-GB" dirty="0"/>
              <a:t>Lack of correct and dedicated transport vehicles </a:t>
            </a:r>
            <a:r>
              <a:rPr lang="en-GB" dirty="0" smtClean="0"/>
              <a:t>to support </a:t>
            </a:r>
            <a:r>
              <a:rPr lang="en-GB" dirty="0"/>
              <a:t>waste networking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Outline</a:t>
            </a:r>
            <a:endParaRPr lang="en-US" sz="32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62200" y="1312636"/>
            <a:ext cx="4038600" cy="4525963"/>
          </a:xfrm>
          <a:solidFill>
            <a:schemeClr val="bg2"/>
          </a:solidFill>
        </p:spPr>
        <p:txBody>
          <a:bodyPr/>
          <a:lstStyle/>
          <a:p>
            <a:r>
              <a:rPr lang="en-GB" dirty="0" smtClean="0"/>
              <a:t>Background</a:t>
            </a:r>
          </a:p>
          <a:p>
            <a:r>
              <a:rPr lang="en-GB" dirty="0" smtClean="0"/>
              <a:t>HCWM situation</a:t>
            </a:r>
          </a:p>
          <a:p>
            <a:r>
              <a:rPr lang="en-GB" dirty="0" smtClean="0"/>
              <a:t>Interventions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Challenges</a:t>
            </a:r>
          </a:p>
          <a:p>
            <a:r>
              <a:rPr lang="en-GB" dirty="0" smtClean="0"/>
              <a:t>Conclusions &amp; Recommendations</a:t>
            </a:r>
          </a:p>
          <a:p>
            <a:r>
              <a:rPr lang="en-GB" dirty="0" smtClean="0"/>
              <a:t>Acknowledgement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>
          <a:xfrm>
            <a:off x="457200" y="252867"/>
            <a:ext cx="8229600" cy="1143000"/>
          </a:xfrm>
        </p:spPr>
        <p:txBody>
          <a:bodyPr/>
          <a:lstStyle/>
          <a:p>
            <a:r>
              <a:rPr lang="en-GB" sz="3600" b="1" dirty="0">
                <a:solidFill>
                  <a:prstClr val="black"/>
                </a:solidFill>
              </a:rPr>
              <a:t>Conclusion&amp; Recommendations</a:t>
            </a:r>
            <a:endParaRPr lang="en-US" sz="3200" b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352777"/>
            <a:ext cx="7543800" cy="4525963"/>
          </a:xfrm>
        </p:spPr>
        <p:txBody>
          <a:bodyPr/>
          <a:lstStyle/>
          <a:p>
            <a:r>
              <a:rPr lang="en-US" dirty="0"/>
              <a:t>Kakamega County has a framework for HCWM in most health facilities</a:t>
            </a:r>
          </a:p>
          <a:p>
            <a:r>
              <a:rPr lang="en-US" dirty="0"/>
              <a:t>However, a more investment by stakeholders is required to develop a robust  HCWM system in the entire county. </a:t>
            </a:r>
            <a:endParaRPr lang="en-US" dirty="0" smtClean="0"/>
          </a:p>
          <a:p>
            <a:r>
              <a:rPr lang="en-GB" dirty="0"/>
              <a:t>Health care waste management is a shared responsibility and requires partnerships with public and private sector</a:t>
            </a:r>
          </a:p>
          <a:p>
            <a:r>
              <a:rPr lang="en-GB" dirty="0" smtClean="0"/>
              <a:t>Integration of HCWM into all health programs at all level of health care delivery.</a:t>
            </a:r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Acknowledgements</a:t>
            </a:r>
            <a:endParaRPr lang="en-US" sz="32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38299" y="1639094"/>
            <a:ext cx="6705600" cy="3535362"/>
          </a:xfrm>
        </p:spPr>
        <p:txBody>
          <a:bodyPr/>
          <a:lstStyle/>
          <a:p>
            <a:r>
              <a:rPr lang="en-GB" dirty="0" smtClean="0"/>
              <a:t>Kakamega county: Department of health, CHMTs &amp; </a:t>
            </a:r>
            <a:r>
              <a:rPr lang="en-GB" dirty="0" err="1" smtClean="0"/>
              <a:t>SCHMts</a:t>
            </a:r>
            <a:r>
              <a:rPr lang="en-GB" dirty="0" smtClean="0"/>
              <a:t> and health facilities</a:t>
            </a:r>
          </a:p>
          <a:p>
            <a:r>
              <a:rPr lang="en-GB" dirty="0" smtClean="0"/>
              <a:t>USAID and PEPFAR for the funding</a:t>
            </a:r>
          </a:p>
          <a:p>
            <a:r>
              <a:rPr lang="en-GB" dirty="0" smtClean="0"/>
              <a:t>PATH – APHIAPLUS project </a:t>
            </a:r>
          </a:p>
          <a:p>
            <a:r>
              <a:rPr lang="en-GB" dirty="0" err="1" smtClean="0"/>
              <a:t>IPNET-Kenya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Disclaimer</a:t>
            </a:r>
            <a:endParaRPr lang="en-US" sz="32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638299" y="1639094"/>
            <a:ext cx="6705600" cy="3535362"/>
          </a:xfrm>
        </p:spPr>
        <p:txBody>
          <a:bodyPr/>
          <a:lstStyle/>
          <a:p>
            <a:pPr marL="0" indent="0" algn="ctr">
              <a:buNone/>
            </a:pPr>
            <a:r>
              <a:rPr lang="en-GB" i="1" dirty="0"/>
              <a:t>This presentation was made possible by the generous contribution of the American People through the US Agency for International Development (USAID).</a:t>
            </a:r>
          </a:p>
          <a:p>
            <a:pPr marL="0" indent="0" algn="ctr">
              <a:buNone/>
            </a:pPr>
            <a:r>
              <a:rPr lang="en-GB" i="1" dirty="0"/>
              <a:t>The views expressed in this presentation do not necessarily reflect the views of the USAID or the United States Government.</a:t>
            </a:r>
            <a:endParaRPr lang="en-US" i="1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sz="2800" dirty="0" smtClean="0"/>
              <a:t>The AIDS, Population and Health Integrated Assistance, (APHIAPlus) Zone 1 is a project funded by The US President’s Emergency Plan for AIDS Relief (PEPFAR) through the US Agency for International Development (USAID).</a:t>
            </a:r>
          </a:p>
          <a:p>
            <a:r>
              <a:rPr lang="en-GB" sz="2800" dirty="0" smtClean="0"/>
              <a:t>The project is implemented by PATH, currently in 3 counties in western Kenya- Kakamega, Vihiga and Busia </a:t>
            </a:r>
            <a:endParaRPr lang="en-GB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98CC7-45BE-412F-B277-B1D2BE5F64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>
          <a:xfrm>
            <a:off x="228599" y="237802"/>
            <a:ext cx="7696199" cy="1143000"/>
          </a:xfrm>
        </p:spPr>
        <p:txBody>
          <a:bodyPr/>
          <a:lstStyle/>
          <a:p>
            <a:r>
              <a:rPr lang="en-GB" sz="3600" b="1" dirty="0" smtClean="0"/>
              <a:t>Background: Kakamega County</a:t>
            </a:r>
            <a:endParaRPr lang="en-US" sz="3600" b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419" y="1457581"/>
            <a:ext cx="4377724" cy="430763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28600" y="2246085"/>
            <a:ext cx="3797003" cy="2082801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2400" dirty="0" smtClean="0"/>
              <a:t>Population:	1940,149</a:t>
            </a:r>
          </a:p>
          <a:p>
            <a:r>
              <a:rPr lang="en-GB" sz="2400" dirty="0" smtClean="0"/>
              <a:t>Sub counties:	12</a:t>
            </a:r>
            <a:endParaRPr lang="en-GB" sz="2400" dirty="0" smtClean="0"/>
          </a:p>
          <a:p>
            <a:r>
              <a:rPr lang="en-GB" sz="2400" dirty="0" smtClean="0"/>
              <a:t>Health </a:t>
            </a:r>
            <a:r>
              <a:rPr lang="en-GB" sz="2400" dirty="0" smtClean="0"/>
              <a:t>facilities: 	292</a:t>
            </a:r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8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>
          <a:xfrm>
            <a:off x="342900" y="520472"/>
            <a:ext cx="8229600" cy="1143000"/>
          </a:xfrm>
        </p:spPr>
        <p:txBody>
          <a:bodyPr/>
          <a:lstStyle/>
          <a:p>
            <a:r>
              <a:rPr lang="en-GB" sz="3200" b="1" dirty="0" smtClean="0"/>
              <a:t>Background: </a:t>
            </a:r>
            <a:r>
              <a:rPr lang="en-GB" sz="3200" dirty="0" smtClean="0"/>
              <a:t>Why</a:t>
            </a:r>
            <a:r>
              <a:rPr lang="en-GB" sz="3200" dirty="0"/>
              <a:t>?</a:t>
            </a:r>
            <a:br>
              <a:rPr lang="en-GB" sz="3200" dirty="0"/>
            </a:br>
            <a:endParaRPr lang="en-US" sz="32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8200" y="1354365"/>
            <a:ext cx="4038600" cy="4525963"/>
          </a:xfrm>
          <a:solidFill>
            <a:schemeClr val="bg2"/>
          </a:solidFill>
        </p:spPr>
        <p:txBody>
          <a:bodyPr/>
          <a:lstStyle/>
          <a:p>
            <a:r>
              <a:rPr lang="en-GB" dirty="0" smtClean="0"/>
              <a:t>Environmental </a:t>
            </a:r>
            <a:r>
              <a:rPr lang="en-GB" dirty="0" smtClean="0"/>
              <a:t>mitigation, monitoring and reporting (</a:t>
            </a:r>
            <a:r>
              <a:rPr lang="en-GB" dirty="0" smtClean="0"/>
              <a:t>EMMR) </a:t>
            </a:r>
            <a:r>
              <a:rPr lang="en-GB" dirty="0" smtClean="0"/>
              <a:t>is compliance requirement by USAID</a:t>
            </a:r>
            <a:endParaRPr lang="en-GB" dirty="0"/>
          </a:p>
          <a:p>
            <a:r>
              <a:rPr lang="en-GB" dirty="0" smtClean="0"/>
              <a:t>Do </a:t>
            </a:r>
            <a:r>
              <a:rPr lang="en-GB" dirty="0"/>
              <a:t>No </a:t>
            </a:r>
            <a:r>
              <a:rPr lang="en-GB" dirty="0" smtClean="0"/>
              <a:t>Harm</a:t>
            </a:r>
          </a:p>
          <a:p>
            <a:r>
              <a:rPr lang="en-GB" dirty="0" smtClean="0"/>
              <a:t>Quality </a:t>
            </a:r>
            <a:r>
              <a:rPr lang="en-GB" dirty="0"/>
              <a:t>of health-care</a:t>
            </a:r>
          </a:p>
          <a:p>
            <a:pPr lvl="1"/>
            <a:r>
              <a:rPr lang="en-GB" dirty="0"/>
              <a:t>Clean care is safe care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5814" y="2145506"/>
            <a:ext cx="4201886" cy="25225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Kenya Constitution…</a:t>
            </a:r>
          </a:p>
          <a:p>
            <a:r>
              <a:rPr lang="en-GB" dirty="0" smtClean="0"/>
              <a:t>Every </a:t>
            </a:r>
            <a:r>
              <a:rPr lang="en-GB" dirty="0"/>
              <a:t>person has the right to a clean and healthy </a:t>
            </a:r>
            <a:r>
              <a:rPr lang="en-GB" dirty="0" smtClean="0"/>
              <a:t>environment</a:t>
            </a:r>
          </a:p>
          <a:p>
            <a:pPr marL="0" indent="0">
              <a:buNone/>
            </a:pPr>
            <a:r>
              <a:rPr lang="en-GB" sz="2000" i="1" dirty="0" smtClean="0"/>
              <a:t>(Article 42, Bill </a:t>
            </a:r>
            <a:r>
              <a:rPr lang="en-GB" sz="2000" i="1" dirty="0" smtClean="0"/>
              <a:t>of </a:t>
            </a:r>
            <a:r>
              <a:rPr lang="en-GB" sz="2000" i="1" dirty="0" smtClean="0"/>
              <a:t>Rights - Constitution </a:t>
            </a:r>
            <a:r>
              <a:rPr lang="en-GB" sz="2000" i="1" dirty="0" smtClean="0"/>
              <a:t>of Kenya)</a:t>
            </a:r>
            <a:endParaRPr lang="en-US" sz="20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Background: Why …</a:t>
            </a:r>
            <a:endParaRPr lang="en-US" sz="32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WHO- contaminated </a:t>
            </a:r>
            <a:r>
              <a:rPr lang="en-GB" sz="2400" dirty="0"/>
              <a:t>syringes and needles </a:t>
            </a:r>
            <a:r>
              <a:rPr lang="en-GB" sz="2400" dirty="0" smtClean="0"/>
              <a:t>contribute:</a:t>
            </a:r>
            <a:r>
              <a:rPr lang="en-GB" sz="2400" dirty="0" smtClean="0"/>
              <a:t> </a:t>
            </a:r>
            <a:endParaRPr lang="en-GB" sz="2400" dirty="0"/>
          </a:p>
          <a:p>
            <a:pPr lvl="1"/>
            <a:r>
              <a:rPr lang="en-GB" u="sng" dirty="0"/>
              <a:t>21 million HBV infections </a:t>
            </a:r>
            <a:r>
              <a:rPr lang="en-GB" dirty="0"/>
              <a:t>(32 % of all new infections), </a:t>
            </a:r>
          </a:p>
          <a:p>
            <a:pPr lvl="1"/>
            <a:r>
              <a:rPr lang="en-GB" u="sng" dirty="0"/>
              <a:t>2 million HCV infections </a:t>
            </a:r>
            <a:r>
              <a:rPr lang="en-GB" dirty="0"/>
              <a:t>(40 % of all new infections),</a:t>
            </a:r>
          </a:p>
          <a:p>
            <a:pPr lvl="1"/>
            <a:r>
              <a:rPr lang="en-GB" u="sng" dirty="0"/>
              <a:t>260,000 HIV infections</a:t>
            </a:r>
            <a:r>
              <a:rPr lang="en-GB" dirty="0"/>
              <a:t> (5 % of all new infections).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HCWM Situation</a:t>
            </a:r>
            <a:endParaRPr lang="en-US" sz="3200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/>
              <a:t>HCWM Strategic Plan 2015- 2020 -findings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800" dirty="0" smtClean="0"/>
              <a:t>Overall HCWM score – 14 %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Policies &amp; procedure – 5.6%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Management &amp; oversight – 16.2%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Logistics – 20%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5606" y="2490788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9998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 Interventions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09687"/>
            <a:ext cx="56388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GB" sz="3200" u="sng" dirty="0" smtClean="0"/>
              <a:t>Broad Approaches</a:t>
            </a:r>
          </a:p>
          <a:p>
            <a:r>
              <a:rPr lang="en-GB" dirty="0" smtClean="0"/>
              <a:t>Integration of IPC &amp; HCWM interventions</a:t>
            </a:r>
          </a:p>
          <a:p>
            <a:r>
              <a:rPr lang="en-GB" dirty="0" smtClean="0"/>
              <a:t>Implementation guided by national policies, standards &amp; guidelines </a:t>
            </a:r>
          </a:p>
          <a:p>
            <a:r>
              <a:rPr lang="en-GB" dirty="0" smtClean="0"/>
              <a:t>Leveraging County – structures and HCWM infrastructure  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76200"/>
            <a:ext cx="9144000" cy="6448425"/>
            <a:chOff x="0" y="76200"/>
            <a:chExt cx="9144000" cy="6448425"/>
          </a:xfrm>
        </p:grpSpPr>
        <p:pic>
          <p:nvPicPr>
            <p:cNvPr id="4105" name="Picture 2" descr="ribbon_cov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76200"/>
              <a:ext cx="9144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5943600"/>
              <a:ext cx="761999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5943600"/>
              <a:ext cx="106680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 txBox="1">
            <a:spLocks noGrp="1"/>
          </p:cNvSpPr>
          <p:nvPr/>
        </p:nvSpPr>
        <p:spPr>
          <a:xfrm>
            <a:off x="1676400" y="6096000"/>
            <a:ext cx="5562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APHIAplus  Western Kenya   |   TOGETHER FOR BETTER HEALTH IN WESTERN KENYA </a:t>
            </a:r>
          </a:p>
        </p:txBody>
      </p:sp>
      <p:sp>
        <p:nvSpPr>
          <p:cNvPr id="410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 Interventions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09687"/>
            <a:ext cx="7467600" cy="4525963"/>
          </a:xfrm>
        </p:spPr>
        <p:txBody>
          <a:bodyPr/>
          <a:lstStyle/>
          <a:p>
            <a:pPr eaLnBrk="1" fontAlgn="t" hangingPunct="1"/>
            <a:r>
              <a:rPr lang="en-GB" sz="2400" dirty="0"/>
              <a:t>Sensitization </a:t>
            </a:r>
            <a:r>
              <a:rPr lang="en-GB" sz="2400" dirty="0"/>
              <a:t>of CHMT, SCHMTs and health facility in-charges all 12 sub counties</a:t>
            </a:r>
            <a:endParaRPr lang="en-US" sz="2400" dirty="0"/>
          </a:p>
          <a:p>
            <a:pPr eaLnBrk="1" fontAlgn="t" hangingPunct="1"/>
            <a:r>
              <a:rPr lang="en-GB" sz="2400" dirty="0" smtClean="0"/>
              <a:t>Integrated </a:t>
            </a:r>
            <a:r>
              <a:rPr lang="en-GB" sz="2400" dirty="0"/>
              <a:t>facility HCWM and IPC action plans </a:t>
            </a:r>
            <a:endParaRPr lang="en-GB" sz="2400" dirty="0" smtClean="0"/>
          </a:p>
          <a:p>
            <a:pPr eaLnBrk="1" fontAlgn="t" hangingPunct="1"/>
            <a:r>
              <a:rPr lang="en-GB" sz="2400" dirty="0" smtClean="0"/>
              <a:t>Disseminated </a:t>
            </a:r>
            <a:r>
              <a:rPr lang="en-GB" sz="2400" dirty="0"/>
              <a:t>national IPC guidelines and HCWM </a:t>
            </a:r>
            <a:r>
              <a:rPr lang="en-GB" sz="2400" dirty="0" smtClean="0"/>
              <a:t>guideline</a:t>
            </a:r>
          </a:p>
          <a:p>
            <a:pPr eaLnBrk="1" fontAlgn="t" hangingPunct="1"/>
            <a:r>
              <a:rPr lang="en-GB" sz="2400" dirty="0" smtClean="0"/>
              <a:t>Infrastructure improvement</a:t>
            </a:r>
          </a:p>
          <a:p>
            <a:pPr eaLnBrk="1" fontAlgn="t" hangingPunct="1"/>
            <a:r>
              <a:rPr lang="en-GB" sz="2400" dirty="0" smtClean="0"/>
              <a:t>HCWM commodities support</a:t>
            </a:r>
            <a:endParaRPr lang="en-US" sz="2400" dirty="0"/>
          </a:p>
          <a:p>
            <a:pPr eaLnBrk="1" fontAlgn="t" hangingPunct="1"/>
            <a:r>
              <a:rPr lang="en-GB" sz="2400" dirty="0" smtClean="0"/>
              <a:t>Support </a:t>
            </a:r>
            <a:r>
              <a:rPr lang="en-GB" sz="2400" dirty="0"/>
              <a:t>supervision, CME and </a:t>
            </a:r>
            <a:r>
              <a:rPr lang="en-GB" sz="2400" dirty="0" smtClean="0"/>
              <a:t>mentorships</a:t>
            </a:r>
          </a:p>
          <a:p>
            <a:pPr eaLnBrk="1" fontAlgn="t" hangingPunct="1"/>
            <a:endParaRPr lang="en-US" sz="2400" dirty="0"/>
          </a:p>
          <a:p>
            <a:pPr marL="457200" lvl="1" indent="0">
              <a:buNone/>
            </a:pPr>
            <a:endParaRPr lang="en-GB" sz="3200" u="sng" dirty="0" smtClean="0"/>
          </a:p>
          <a:p>
            <a:endParaRPr lang="en-GB" sz="3600" u="sng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15F90-90CB-4DA9-BBE8-B104C6DC6B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30236</TotalTime>
  <Words>889</Words>
  <Application>Microsoft Office PowerPoint</Application>
  <PresentationFormat>On-screen Show (4:3)</PresentationFormat>
  <Paragraphs>140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Adobe Jenson Pro Capt</vt:lpstr>
      <vt:lpstr>Arial</vt:lpstr>
      <vt:lpstr>Calibri</vt:lpstr>
      <vt:lpstr>Wingdings</vt:lpstr>
      <vt:lpstr>Office Theme</vt:lpstr>
      <vt:lpstr>Strengthening Health Care Waste Management (HCWM) systems in Kakamega County </vt:lpstr>
      <vt:lpstr>Outline</vt:lpstr>
      <vt:lpstr>Background</vt:lpstr>
      <vt:lpstr>Background: Kakamega County</vt:lpstr>
      <vt:lpstr>Background: Why? </vt:lpstr>
      <vt:lpstr>Background: Why …</vt:lpstr>
      <vt:lpstr>HCWM Situation</vt:lpstr>
      <vt:lpstr> Interventions</vt:lpstr>
      <vt:lpstr> Interventions</vt:lpstr>
      <vt:lpstr>Interventions</vt:lpstr>
      <vt:lpstr>Waste treatment..Incineration</vt:lpstr>
      <vt:lpstr>Results: Supervision data </vt:lpstr>
      <vt:lpstr>Results: Supervision data </vt:lpstr>
      <vt:lpstr>Overall  Performance by Facility</vt:lpstr>
      <vt:lpstr>Results - Policy &amp; Governance by sub county</vt:lpstr>
      <vt:lpstr>Results -Standard precautions</vt:lpstr>
      <vt:lpstr>Results: Environmental management</vt:lpstr>
      <vt:lpstr>Results: Environmental management</vt:lpstr>
      <vt:lpstr>Challenges</vt:lpstr>
      <vt:lpstr>Conclusion&amp; Recommendations</vt:lpstr>
      <vt:lpstr>Acknowledgements</vt:lpstr>
      <vt:lpstr>Disclaimer</vt:lpstr>
    </vt:vector>
  </TitlesOfParts>
  <Company>PATH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</dc:title>
  <dc:creator>Lukhando, Moses</dc:creator>
  <cp:lastModifiedBy>Okuku, Fred</cp:lastModifiedBy>
  <cp:revision>1777</cp:revision>
  <cp:lastPrinted>2018-08-02T15:35:03Z</cp:lastPrinted>
  <dcterms:created xsi:type="dcterms:W3CDTF">2011-05-26T05:12:57Z</dcterms:created>
  <dcterms:modified xsi:type="dcterms:W3CDTF">2018-11-29T07:33:21Z</dcterms:modified>
</cp:coreProperties>
</file>