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20"/>
  </p:notesMasterIdLst>
  <p:sldIdLst>
    <p:sldId id="256" r:id="rId2"/>
    <p:sldId id="283" r:id="rId3"/>
    <p:sldId id="291" r:id="rId4"/>
    <p:sldId id="293" r:id="rId5"/>
    <p:sldId id="295" r:id="rId6"/>
    <p:sldId id="278" r:id="rId7"/>
    <p:sldId id="303" r:id="rId8"/>
    <p:sldId id="286" r:id="rId9"/>
    <p:sldId id="304" r:id="rId10"/>
    <p:sldId id="263" r:id="rId11"/>
    <p:sldId id="264" r:id="rId12"/>
    <p:sldId id="298" r:id="rId13"/>
    <p:sldId id="305" r:id="rId14"/>
    <p:sldId id="265" r:id="rId15"/>
    <p:sldId id="306" r:id="rId16"/>
    <p:sldId id="288" r:id="rId17"/>
    <p:sldId id="266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4A83"/>
    <a:srgbClr val="170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86501" autoAdjust="0"/>
  </p:normalViewPr>
  <p:slideViewPr>
    <p:cSldViewPr>
      <p:cViewPr varScale="1">
        <p:scale>
          <a:sx n="63" d="100"/>
          <a:sy n="63" d="100"/>
        </p:scale>
        <p:origin x="13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6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Rach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NSI%20INJURY%20ONL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H:\NSI%20INJURY%20ONL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NSI%20INJURY%20ONL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Rache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Rache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With NSI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951-4031-A8D4-DC4955B95B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Sheet1!$A$9:$A$13</c:f>
              <c:strCache>
                <c:ptCount val="5"/>
                <c:pt idx="0">
                  <c:v>interns</c:v>
                </c:pt>
                <c:pt idx="1">
                  <c:v>nurses</c:v>
                </c:pt>
                <c:pt idx="2">
                  <c:v>Cleaners</c:v>
                </c:pt>
                <c:pt idx="3">
                  <c:v>doctors</c:v>
                </c:pt>
                <c:pt idx="4">
                  <c:v>others</c:v>
                </c:pt>
              </c:strCache>
            </c:strRef>
          </c:cat>
          <c:val>
            <c:numRef>
              <c:f>Sheet1!$B$9:$B$13</c:f>
              <c:numCache>
                <c:formatCode>General</c:formatCode>
                <c:ptCount val="5"/>
                <c:pt idx="0">
                  <c:v>56</c:v>
                </c:pt>
                <c:pt idx="1">
                  <c:v>28</c:v>
                </c:pt>
                <c:pt idx="2">
                  <c:v>10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C9-4422-8CB8-98821E494FA9}"/>
            </c:ext>
          </c:extLst>
        </c:ser>
        <c:ser>
          <c:idx val="1"/>
          <c:order val="1"/>
          <c:tx>
            <c:strRef>
              <c:f>Sheet1!$D$8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1F-4653-83FF-32940999275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51-4031-A8D4-DC4955B95B8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51-4031-A8D4-DC4955B95B8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51-4031-A8D4-DC4955B95B8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51-4031-A8D4-DC4955B95B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Sheet1!$A$9:$A$13</c:f>
              <c:strCache>
                <c:ptCount val="5"/>
                <c:pt idx="0">
                  <c:v>interns</c:v>
                </c:pt>
                <c:pt idx="1">
                  <c:v>nurses</c:v>
                </c:pt>
                <c:pt idx="2">
                  <c:v>Cleaners</c:v>
                </c:pt>
                <c:pt idx="3">
                  <c:v>doctors</c:v>
                </c:pt>
                <c:pt idx="4">
                  <c:v>others</c:v>
                </c:pt>
              </c:strCache>
            </c:strRef>
          </c:cat>
          <c:val>
            <c:numRef>
              <c:f>Sheet1!$D$9:$D$13</c:f>
              <c:numCache>
                <c:formatCode>General</c:formatCode>
                <c:ptCount val="5"/>
                <c:pt idx="0">
                  <c:v>204</c:v>
                </c:pt>
                <c:pt idx="1">
                  <c:v>110</c:v>
                </c:pt>
                <c:pt idx="2">
                  <c:v>48</c:v>
                </c:pt>
                <c:pt idx="3">
                  <c:v>17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C9-4422-8CB8-98821E494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725184"/>
        <c:axId val="25727360"/>
      </c:barChart>
      <c:catAx>
        <c:axId val="25725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Cadre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27360"/>
        <c:crosses val="autoZero"/>
        <c:auto val="1"/>
        <c:lblAlgn val="ctr"/>
        <c:lblOffset val="100"/>
        <c:noMultiLvlLbl val="0"/>
      </c:catAx>
      <c:valAx>
        <c:axId val="2572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chemeClr val="tx1"/>
                    </a:solidFill>
                  </a:rPr>
                  <a:t>Number</a:t>
                </a:r>
                <a:r>
                  <a:rPr lang="en-US" sz="1400" baseline="0">
                    <a:solidFill>
                      <a:schemeClr val="tx1"/>
                    </a:solidFill>
                  </a:rPr>
                  <a:t> of expossures</a:t>
                </a:r>
                <a:endParaRPr lang="en-US" sz="14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2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Sheet5!$D$12</c:f>
              <c:strCache>
                <c:ptCount val="1"/>
                <c:pt idx="0">
                  <c:v>NO OF INJURIES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Sheet5!$E$11:$I$11</c:f>
              <c:strCache>
                <c:ptCount val="5"/>
                <c:pt idx="0">
                  <c:v>&lt;21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</c:strCache>
            </c:strRef>
          </c:cat>
          <c:val>
            <c:numRef>
              <c:f>Sheet5!$E$12:$I$12</c:f>
              <c:numCache>
                <c:formatCode>General</c:formatCode>
                <c:ptCount val="5"/>
                <c:pt idx="0">
                  <c:v>0</c:v>
                </c:pt>
                <c:pt idx="1">
                  <c:v>53</c:v>
                </c:pt>
                <c:pt idx="2">
                  <c:v>31</c:v>
                </c:pt>
                <c:pt idx="3">
                  <c:v>15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5-487E-800B-B56E8FB55A4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5862528"/>
        <c:axId val="25865600"/>
      </c:barChart>
      <c:catAx>
        <c:axId val="25862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>
                    <a:solidFill>
                      <a:schemeClr val="tx1"/>
                    </a:solidFill>
                  </a:rPr>
                  <a:t>Age of HCW'S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65600"/>
        <c:crosses val="autoZero"/>
        <c:auto val="1"/>
        <c:lblAlgn val="ctr"/>
        <c:lblOffset val="100"/>
        <c:noMultiLvlLbl val="0"/>
      </c:catAx>
      <c:valAx>
        <c:axId val="2586560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>
                    <a:solidFill>
                      <a:schemeClr val="tx1"/>
                    </a:solidFill>
                  </a:rPr>
                  <a:t>Number of exposure</a:t>
                </a:r>
              </a:p>
            </c:rich>
          </c:tx>
          <c:layout>
            <c:manualLayout>
              <c:xMode val="edge"/>
              <c:yMode val="edge"/>
              <c:x val="3.0196275792652241E-2"/>
              <c:y val="0.34620881212190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586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/>
              <a:t>N=103</a:t>
            </a:r>
          </a:p>
        </c:rich>
      </c:tx>
      <c:layout>
        <c:manualLayout>
          <c:xMode val="edge"/>
          <c:yMode val="edge"/>
          <c:x val="0.30700228443666766"/>
          <c:y val="2.52542995279235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0A1-41F0-83AF-8D9148867E27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0A1-41F0-83AF-8D9148867E2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cap="none" spc="0" baseline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0A1-41F0-83AF-8D9148867E2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cap="none" spc="0" baseline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0A1-41F0-83AF-8D9148867E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Sheet5!$C$22:$C$23</c:f>
              <c:strCache>
                <c:ptCount val="2"/>
                <c:pt idx="0">
                  <c:v>LESS THAN 3 YEARS</c:v>
                </c:pt>
                <c:pt idx="1">
                  <c:v>MORE THAN 3 YEARS</c:v>
                </c:pt>
              </c:strCache>
            </c:strRef>
          </c:cat>
          <c:val>
            <c:numRef>
              <c:f>Sheet5!$D$22:$D$23</c:f>
              <c:numCache>
                <c:formatCode>General</c:formatCode>
                <c:ptCount val="2"/>
                <c:pt idx="0">
                  <c:v>60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A1-41F0-83AF-8D9148867E2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088211799612006"/>
          <c:y val="6.8418007519858021E-2"/>
          <c:w val="0.21042222982996692"/>
          <c:h val="0.148129521557658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baseline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cap="none" spc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 (n=103)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476608187134502E-2"/>
          <c:y val="0.13768134961390696"/>
          <c:w val="0.85166482479163785"/>
          <c:h val="0.685368405036327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BA3-4335-B083-416260A0A50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BA3-4335-B083-416260A0A50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BA3-4335-B083-416260A0A50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BA3-4335-B083-416260A0A50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BA3-4335-B083-416260A0A50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BA3-4335-B083-416260A0A50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BA3-4335-B083-416260A0A50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BA3-4335-B083-416260A0A50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BA3-4335-B083-416260A0A50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BA3-4335-B083-416260A0A50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Sheet5!$C$18:$L$18</c:f>
              <c:strCache>
                <c:ptCount val="10"/>
                <c:pt idx="0">
                  <c:v>MEDICAL</c:v>
                </c:pt>
                <c:pt idx="1">
                  <c:v>SURGICAL</c:v>
                </c:pt>
                <c:pt idx="2">
                  <c:v>THEATRE</c:v>
                </c:pt>
                <c:pt idx="3">
                  <c:v>PAEDTRICS</c:v>
                </c:pt>
                <c:pt idx="4">
                  <c:v>MAT </c:v>
                </c:pt>
                <c:pt idx="5">
                  <c:v>LAB</c:v>
                </c:pt>
                <c:pt idx="6">
                  <c:v>VCT</c:v>
                </c:pt>
                <c:pt idx="7">
                  <c:v>CLEANER</c:v>
                </c:pt>
                <c:pt idx="8">
                  <c:v>WASTE</c:v>
                </c:pt>
                <c:pt idx="9">
                  <c:v>CASUALTY</c:v>
                </c:pt>
              </c:strCache>
            </c:strRef>
          </c:cat>
          <c:val>
            <c:numRef>
              <c:f>Sheet5!$C$19:$L$19</c:f>
              <c:numCache>
                <c:formatCode>General</c:formatCode>
                <c:ptCount val="10"/>
                <c:pt idx="0">
                  <c:v>27</c:v>
                </c:pt>
                <c:pt idx="1">
                  <c:v>20</c:v>
                </c:pt>
                <c:pt idx="2">
                  <c:v>17</c:v>
                </c:pt>
                <c:pt idx="3">
                  <c:v>17</c:v>
                </c:pt>
                <c:pt idx="4">
                  <c:v>11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BA3-4335-B083-416260A0A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9847936"/>
        <c:axId val="439844328"/>
      </c:barChart>
      <c:catAx>
        <c:axId val="43984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844328"/>
        <c:crosses val="autoZero"/>
        <c:auto val="1"/>
        <c:lblAlgn val="ctr"/>
        <c:lblOffset val="100"/>
        <c:noMultiLvlLbl val="0"/>
      </c:catAx>
      <c:valAx>
        <c:axId val="4398443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84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rgbClr val="002060"/>
                </a:solidFill>
              </a:rPr>
              <a:t>NSI amongst trained HCWs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Sheet2!$A$19</c:f>
              <c:strCache>
                <c:ptCount val="1"/>
                <c:pt idx="0">
                  <c:v>trained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98-4062-A279-15726FDC469D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98-4062-A279-15726FDC46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Sheet2!$B$18:$C$18</c:f>
              <c:strCache>
                <c:ptCount val="2"/>
                <c:pt idx="0">
                  <c:v>WITH NSI</c:v>
                </c:pt>
                <c:pt idx="1">
                  <c:v>WITHOUT NSI</c:v>
                </c:pt>
              </c:strCache>
            </c:strRef>
          </c:cat>
          <c:val>
            <c:numRef>
              <c:f>Sheet2!$B$19:$C$19</c:f>
              <c:numCache>
                <c:formatCode>General</c:formatCode>
                <c:ptCount val="2"/>
                <c:pt idx="0">
                  <c:v>28</c:v>
                </c:pt>
                <c:pt idx="1">
                  <c:v>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98-4062-A279-15726FDC469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rgbClr val="002060"/>
                </a:solidFill>
              </a:rPr>
              <a:t>NSI in untrained HCWs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Sheet2!$A$22</c:f>
              <c:strCache>
                <c:ptCount val="1"/>
                <c:pt idx="0">
                  <c:v>Not trained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72-4CCE-9955-E881094845D6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72-4CCE-9955-E881094845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Sheet2!$B$21:$C$21</c:f>
              <c:strCache>
                <c:ptCount val="2"/>
                <c:pt idx="0">
                  <c:v>WITH NSI</c:v>
                </c:pt>
                <c:pt idx="1">
                  <c:v>WITHOUT NSI</c:v>
                </c:pt>
              </c:strCache>
            </c:strRef>
          </c:cat>
          <c:val>
            <c:numRef>
              <c:f>Sheet2!$B$22:$C$22</c:f>
              <c:numCache>
                <c:formatCode>General</c:formatCode>
                <c:ptCount val="2"/>
                <c:pt idx="0">
                  <c:v>75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72-4CCE-9955-E881094845D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Sheet5!$D$33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9-4C68-BBBE-261897394CB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9-4C68-BBBE-261897394CB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15000"/>
                      <a:satMod val="180000"/>
                    </a:schemeClr>
                  </a:gs>
                  <a:gs pos="50000">
                    <a:schemeClr val="accent3">
                      <a:shade val="45000"/>
                      <a:satMod val="170000"/>
                    </a:schemeClr>
                  </a:gs>
                  <a:gs pos="70000">
                    <a:schemeClr val="accent3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3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rgbClr r="0" g="0" b="0">
                    <a:satMod val="30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9-4C68-BBBE-261897394C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Sheet5!$C$34:$C$36</c:f>
              <c:strCache>
                <c:ptCount val="3"/>
                <c:pt idx="0">
                  <c:v>FULLY VACC</c:v>
                </c:pt>
                <c:pt idx="1">
                  <c:v>PARTIALLY VACC</c:v>
                </c:pt>
                <c:pt idx="2">
                  <c:v>NOT IMMUN</c:v>
                </c:pt>
              </c:strCache>
            </c:strRef>
          </c:cat>
          <c:val>
            <c:numRef>
              <c:f>Sheet5!$D$34:$D$36</c:f>
              <c:numCache>
                <c:formatCode>General</c:formatCode>
                <c:ptCount val="3"/>
                <c:pt idx="0">
                  <c:v>73</c:v>
                </c:pt>
                <c:pt idx="1">
                  <c:v>105</c:v>
                </c:pt>
                <c:pt idx="2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69-4C68-BBBE-261897394CB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Sheet1!$B$6:$B$9</c:f>
              <c:strCache>
                <c:ptCount val="4"/>
                <c:pt idx="0">
                  <c:v>NSI exposure</c:v>
                </c:pt>
                <c:pt idx="1">
                  <c:v>Reported to supervisor</c:v>
                </c:pt>
                <c:pt idx="2">
                  <c:v>started on PEP</c:v>
                </c:pt>
                <c:pt idx="3">
                  <c:v>complted PEP</c:v>
                </c:pt>
              </c:strCache>
            </c:strRef>
          </c:cat>
          <c:val>
            <c:numRef>
              <c:f>Sheet1!$C$6:$C$9</c:f>
              <c:numCache>
                <c:formatCode>General</c:formatCode>
                <c:ptCount val="4"/>
                <c:pt idx="0">
                  <c:v>103</c:v>
                </c:pt>
                <c:pt idx="1">
                  <c:v>43</c:v>
                </c:pt>
                <c:pt idx="2">
                  <c:v>38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C-4493-B624-96FDB621C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949240"/>
        <c:axId val="419948256"/>
      </c:barChart>
      <c:catAx>
        <c:axId val="419949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948256"/>
        <c:crosses val="autoZero"/>
        <c:auto val="1"/>
        <c:lblAlgn val="ctr"/>
        <c:lblOffset val="100"/>
        <c:noMultiLvlLbl val="0"/>
      </c:catAx>
      <c:valAx>
        <c:axId val="4199482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Number of cases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949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3DF04-698B-4EDF-863B-023163864F1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C654F-DA35-4835-AFB0-6B8C7F7D7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0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C654F-DA35-4835-AFB0-6B8C7F7D72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numbers of interns, their </a:t>
            </a:r>
            <a:r>
              <a:rPr lang="en-US" dirty="0" err="1"/>
              <a:t>chastics</a:t>
            </a:r>
            <a:r>
              <a:rPr lang="en-US" dirty="0"/>
              <a:t> least trained in </a:t>
            </a:r>
            <a:r>
              <a:rPr lang="en-US" dirty="0" err="1"/>
              <a:t>ipc</a:t>
            </a:r>
            <a:r>
              <a:rPr lang="en-US" dirty="0"/>
              <a:t>, not vaccinated, poor documentation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C654F-DA35-4835-AFB0-6B8C7F7D72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0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Newly employed, unlikely to be trained, interns, less experienced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C654F-DA35-4835-AFB0-6B8C7F7D72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5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chart shows that HCWS with less than 3 years of experience reported more </a:t>
            </a:r>
            <a:r>
              <a:rPr lang="en-US" dirty="0" err="1"/>
              <a:t>nsis</a:t>
            </a:r>
            <a:r>
              <a:rPr lang="en-US" dirty="0"/>
              <a:t> in comparison to those with more than 3 years of experience.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C654F-DA35-4835-AFB0-6B8C7F7D72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graph shows that most cases were reported from medical department followed by surgical while casualty , lab and </a:t>
            </a:r>
            <a:r>
              <a:rPr lang="en-US" dirty="0" err="1"/>
              <a:t>vct</a:t>
            </a:r>
            <a:r>
              <a:rPr lang="en-US" dirty="0"/>
              <a:t> had the lowest.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C654F-DA35-4835-AFB0-6B8C7F7D72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figures shows that </a:t>
            </a:r>
            <a:r>
              <a:rPr lang="en-US" dirty="0" err="1"/>
              <a:t>nsis</a:t>
            </a:r>
            <a:r>
              <a:rPr lang="en-US" dirty="0"/>
              <a:t> were high among untrained in comparison with only  11 percent of the trained who had </a:t>
            </a:r>
            <a:r>
              <a:rPr lang="en-US" dirty="0" err="1"/>
              <a:t>nsis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C654F-DA35-4835-AFB0-6B8C7F7D72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57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figure shows that of the 103 with </a:t>
            </a:r>
            <a:r>
              <a:rPr lang="en-US" dirty="0" err="1"/>
              <a:t>nsis</a:t>
            </a:r>
            <a:r>
              <a:rPr lang="en-US" dirty="0"/>
              <a:t> only 18 were fully vaccinated with the 3 jabs while 55 were not immunized.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C654F-DA35-4835-AFB0-6B8C7F7D72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00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graph shows that out of the 103 only 43 reported to their supervisor and out of this only 38 started PEP while only 21 completed.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C654F-DA35-4835-AFB0-6B8C7F7D72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69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acknowledge the following people for their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C654F-DA35-4835-AFB0-6B8C7F7D72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8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FC30D-59EE-49FC-BC2C-50103AF7A396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CE846C-187F-4F7D-A223-C31202932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60C4-8BCE-46A0-AB8C-C1BFE73B06D8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9C68-8A45-42B8-B03C-1E4F4ECD4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8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F2599-331B-4B8E-B11F-F4BA6D768FA2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9C5CE-2AA5-4CC1-862A-88C177475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B5831-5FBD-4126-B8CE-E1A641F136A3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4E1CB-CC30-4D33-BE6B-F531854ED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FAA9E2-24CA-4635-A4A7-2D2F00505F99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209CDC-7B61-43F3-B822-69CC967B0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7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17CC80-BCA6-40ED-AC1F-0F3FCA640831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033ECA-2C70-4AAD-8614-D34A76212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324295-C603-436B-89EF-692103CC4B67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B5D93E-D8E1-4472-A37B-F1589C853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2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354A83-8EFE-48C7-8AE5-DD905D5AD22D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C00E8-4A51-4B44-B7DF-D028AB48B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7949-C13F-4871-9542-7DBAB9924564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5145A-0516-4D84-9577-9B94AC1CB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5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2BB5B-9A88-42B7-9A49-C600A06628FA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0581BF-B9CF-41A5-A276-BAACA3658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9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82E3F5F-871E-4274-9397-B50F47BC1CB7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6C54BF-B360-4D54-AB42-8A41FDDAF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2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7FFD19-724F-40C7-8F4D-B46788E01555}" type="datetimeFigureOut">
              <a:rPr lang="en-US"/>
              <a:pPr>
                <a:defRPr/>
              </a:pPr>
              <a:t>11/28/2018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B781A2-35DE-486D-930B-602E0F29D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1" r:id="rId2"/>
    <p:sldLayoutId id="2147483886" r:id="rId3"/>
    <p:sldLayoutId id="2147483887" r:id="rId4"/>
    <p:sldLayoutId id="2147483888" r:id="rId5"/>
    <p:sldLayoutId id="2147483889" r:id="rId6"/>
    <p:sldLayoutId id="2147483882" r:id="rId7"/>
    <p:sldLayoutId id="2147483890" r:id="rId8"/>
    <p:sldLayoutId id="2147483891" r:id="rId9"/>
    <p:sldLayoutId id="2147483883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52400"/>
            <a:ext cx="8001000" cy="1905000"/>
          </a:xfrm>
          <a:ln>
            <a:miter lim="800000"/>
            <a:headEnd/>
            <a:tailEnd/>
          </a:ln>
          <a:extLst/>
        </p:spPr>
        <p:txBody>
          <a:bodyPr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NEEDLE STICK INJURIES AMONG HEALTH CARE WORKERS AT NYERI COUNTY REFERRAL HOSPITAL BETWEEN 2014 AND 2017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81000" y="4953000"/>
            <a:ext cx="7854950" cy="1752600"/>
          </a:xfrm>
        </p:spPr>
        <p:txBody>
          <a:bodyPr>
            <a:normAutofit/>
          </a:bodyPr>
          <a:lstStyle/>
          <a:p>
            <a:pPr marR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RACHEL</a:t>
            </a:r>
            <a:r>
              <a:rPr lang="en-US" sz="2400" b="1" dirty="0">
                <a:solidFill>
                  <a:schemeClr val="tx1"/>
                </a:solidFill>
                <a:latin typeface="Bookman Old Style" pitchFamily="18" charset="0"/>
              </a:rPr>
              <a:t> CHEGE</a:t>
            </a:r>
          </a:p>
          <a:p>
            <a:pPr marR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pPr marR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sz="2400" b="1" dirty="0">
              <a:solidFill>
                <a:schemeClr val="tx1"/>
              </a:solidFill>
              <a:latin typeface="Bookman Old Style" pitchFamily="18" charset="0"/>
            </a:endParaRPr>
          </a:p>
          <a:p>
            <a:pPr marR="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Bookman Old Style" pitchFamily="18" charset="0"/>
              </a:rPr>
              <a:t>NOVEMBER, 2018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F4E0B1-B69C-4740-AB90-4CD880EE36A2}"/>
              </a:ext>
            </a:extLst>
          </p:cNvPr>
          <p:cNvSpPr/>
          <p:nvPr/>
        </p:nvSpPr>
        <p:spPr>
          <a:xfrm>
            <a:off x="1295400" y="2551837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7 TH INFECTION PREVENTION NETWORK CONFERENCE</a:t>
            </a:r>
          </a:p>
          <a:p>
            <a:pPr algn="ctr"/>
            <a:r>
              <a:rPr lang="en-US" b="1" dirty="0"/>
              <a:t>              DATES: 27 TH – 30 TH NOVEMBER 2018</a:t>
            </a:r>
          </a:p>
          <a:p>
            <a:pPr algn="ctr"/>
            <a:r>
              <a:rPr lang="en-US" b="1" dirty="0"/>
              <a:t>VENUE: GREEN HILLS HOTEL, NYERI KENYA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8D8808-0E52-4934-8CF9-92625E153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needle stick injuries by departments, NCRH, 2014-2017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090D8B4-010F-4026-BDC8-735BBA7065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338532"/>
              </p:ext>
            </p:extLst>
          </p:nvPr>
        </p:nvGraphicFramePr>
        <p:xfrm>
          <a:off x="228600" y="14478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4067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9FBFF-8CFF-4346-A3EC-82487622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Effects of IPC training on HCWs exposure to NSIs, 2014-2017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D39A362-0AB7-4D9F-8338-C77F2C8DDC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654474"/>
              </p:ext>
            </p:extLst>
          </p:nvPr>
        </p:nvGraphicFramePr>
        <p:xfrm>
          <a:off x="637944" y="1417638"/>
          <a:ext cx="4372650" cy="3951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9A5EEB-6083-4FDF-8AE4-0106D294E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807993"/>
              </p:ext>
            </p:extLst>
          </p:nvPr>
        </p:nvGraphicFramePr>
        <p:xfrm>
          <a:off x="4926862" y="1417638"/>
          <a:ext cx="3588489" cy="3951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5675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9E252-87A0-47F1-8A92-1BC7B64A4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Hepatitis B Vaccination status among interviewed HCW, NCRH 2014-2017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71840A0-CE50-45B6-84A1-3CC97F05DD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52528"/>
              </p:ext>
            </p:extLst>
          </p:nvPr>
        </p:nvGraphicFramePr>
        <p:xfrm>
          <a:off x="916997" y="990600"/>
          <a:ext cx="7310005" cy="5020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417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8BA12-16D4-474A-95E0-D5D58467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464646"/>
                </a:solidFill>
              </a:rPr>
              <a:t>PEP uptake and completion among HCW exposed to NSI, NCRH, 2014-2017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3131157-2C54-4B57-81F5-3E1948CCE8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951678"/>
              </p:ext>
            </p:extLst>
          </p:nvPr>
        </p:nvGraphicFramePr>
        <p:xfrm>
          <a:off x="457200" y="1417638"/>
          <a:ext cx="8077200" cy="490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539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CE3EB2-BB47-4CBD-B6BB-414B973B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68103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CD4F5-1596-40D3-B9D7-69BFA940F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681037"/>
            <a:ext cx="8610600" cy="55673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NSI are common amongst Nyeri County Referral hospital HCWs.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no statistical significance variation on exposures among cadres.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exposures were from medical ward.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incidence were recorded by HCWs in the age group between 21 – 30 years.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exposure was among HCWs without IPC training as compared to HCWs trained on IPC.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Fifth of HCWs had completed the full vaccination against HBV.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21 HCWs completed the full course of PEP.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335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DCA86D-D696-44A1-8E26-D857CC01D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4864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such as occupational safety training, orientation of new interns, provision of job aids and on job trainings need to be implemented.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healthcare workers should be fully vaccinated against HBV</a:t>
            </a:r>
          </a:p>
          <a:p>
            <a:pPr marL="87312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Reporting of NSIs and completing PEP are important          infection risk-reduction measures.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C93239-D748-4A00-8DED-478B40831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3258222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6834981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Sumati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Kumar 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Mesenakshi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Manju B (2013) Needle sticks injuries among health care worker in tertiary care hospital of India; Global journal of Medical research 13: 41-50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"Prevalence and factors associated with percutaneous injuries and splash exposures among health-care workers in a provincial hospital, Kenya, 2010." Pan African Medical Journal 14.1 (2013). </a:t>
            </a:r>
          </a:p>
        </p:txBody>
      </p:sp>
    </p:spTree>
    <p:extLst>
      <p:ext uri="{BB962C8B-B14F-4D97-AF65-F5344CB8AC3E}">
        <p14:creationId xmlns:p14="http://schemas.microsoft.com/office/powerpoint/2010/main" val="3473661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89E9A-90CF-4981-9A76-2DC19CAE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002060"/>
                </a:solidFill>
              </a:rPr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AF922-6F54-48F9-97AB-FCD153B9A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Co-Authors: Muthee J. N., Gitonga R. F., Michira J. 		    	   K., Gituku J. G., Watahi P.,  Saidi S.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Nyeri County Referral Hospital</a:t>
            </a:r>
            <a:endParaRPr lang="en-US" sz="3500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9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C:\My Documents\BowingDoc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4876800"/>
          </a:xfrm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23556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457200" y="4572000"/>
            <a:ext cx="8153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4800" b="1" i="1" kern="10" dirty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3231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fill="hold" nodeType="clickEffect" p14:presetBounceEnd="5000">
                                      <p:stCondLst>
                                        <p:cond delay="0"/>
                                      </p:stCondLst>
                                      <p:childTnLst>
                                        <p:animRot by="43200000" p14:bounceEnd="5000">
                                          <p:cBhvr>
                                            <p:cTn id="6" dur="2000" fill="hold"/>
                                            <p:tgtEl>
                                              <p:spTgt spid="2355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43200000">
                                          <p:cBhvr>
                                            <p:cTn id="6" dur="2000" fill="hold"/>
                                            <p:tgtEl>
                                              <p:spTgt spid="2355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31E32F-D4EA-4B67-A3DA-1DCCC203B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3726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care workers (HCWs) are at increased risk of exposure to Needle stick injury (NSIs) in the course of their duty.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puts them at risk of Acquiring blood-borne pathogens.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proper intervention measures put in place, the risk can be minimized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on infection prevention and control (IPC)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B vaccination (HBV)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 exposure prophylaxis (PEP) uptake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F21556-FB45-4F7E-B679-6CBB2A45C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3962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A76DA1-152F-4751-A4B9-44827F33C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9600"/>
            <a:ext cx="9067800" cy="6248400"/>
          </a:xfrm>
        </p:spPr>
        <p:txBody>
          <a:bodyPr/>
          <a:lstStyle/>
          <a:p>
            <a:pPr marL="109537" indent="0" algn="just">
              <a:lnSpc>
                <a:spcPct val="20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 objective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prevalence of needle stick injuries among healthcare workers at Nyeri County Referral Hospital, 2014-2017</a:t>
            </a:r>
          </a:p>
          <a:p>
            <a:pPr marL="109537" indent="0" algn="just">
              <a:lnSpc>
                <a:spcPct val="20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objectives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demographic characteristics of HCWs reporting NSIs, 2014-2017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the effect of IPC training on preventing NSIs.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analyze PEP uptake among HCWs with NSIs, 2014-2017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49BBCA-883B-4614-8437-86BBB5DEC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Objectives </a:t>
            </a:r>
          </a:p>
        </p:txBody>
      </p:sp>
    </p:spTree>
    <p:extLst>
      <p:ext uri="{BB962C8B-B14F-4D97-AF65-F5344CB8AC3E}">
        <p14:creationId xmlns:p14="http://schemas.microsoft.com/office/powerpoint/2010/main" val="142355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C17134-995F-4444-A20C-2DA46D14B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6786"/>
            <a:ext cx="8229600" cy="5053013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design – A prospective descriptive study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population – all  healthcare workers working at NCRH.</a:t>
            </a:r>
          </a:p>
          <a:p>
            <a:pPr marL="566928" indent="-457200" algn="just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2DA2BF"/>
              </a:buClr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Sampling- purposive sampling was used. </a:t>
            </a:r>
          </a:p>
          <a:p>
            <a:pPr marL="566928" indent="-457200" algn="just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2DA2BF"/>
              </a:buClr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400 HCWs were sampled in the four years period.</a:t>
            </a:r>
          </a:p>
          <a:p>
            <a:pPr marL="566928" indent="-457200" algn="just" eaLnBrk="1" fontAlgn="auto" hangingPunct="1">
              <a:lnSpc>
                <a:spcPct val="200000"/>
              </a:lnSpc>
              <a:spcAft>
                <a:spcPts val="0"/>
              </a:spcAft>
              <a:buClr>
                <a:srgbClr val="2DA2BF"/>
              </a:buClr>
              <a:buFont typeface="Wingdings" pitchFamily="2" charset="2"/>
              <a:buChar char="v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collection-Anonymous self administered questionnaires used to collect data.</a:t>
            </a:r>
          </a:p>
          <a:p>
            <a:pPr marL="365760" lvl="0" indent="-256032" eaLnBrk="1" fontAlgn="auto" hangingPunct="1">
              <a:spcAft>
                <a:spcPts val="0"/>
              </a:spcAft>
              <a:buClr>
                <a:srgbClr val="2DA2BF"/>
              </a:buClr>
              <a:buFont typeface="Wingdings" pitchFamily="2" charset="2"/>
              <a:buChar char="v"/>
              <a:defRPr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6F3845-4E33-422D-9F1E-F6FDA8654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Methods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294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FAD0EA-1732-4DF0-87CE-1419CF81F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healthcare workers in different cadres participated.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A9399A-1847-4942-913F-C4E4EF5EA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Results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338958-033E-4832-B4AA-44AC1A935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72" y="1708150"/>
            <a:ext cx="776625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Results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291262"/>
          </a:xfrm>
        </p:spPr>
        <p:txBody>
          <a:bodyPr/>
          <a:lstStyle/>
          <a:p>
            <a:pPr algn="just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103/400 (26%) reported needle-stick injury</a:t>
            </a:r>
          </a:p>
          <a:p>
            <a:pPr algn="just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Healthcare workers in the age group of 21 – 30 reported the highest number of cases; 53/103 (51.5%)</a:t>
            </a:r>
          </a:p>
        </p:txBody>
      </p:sp>
    </p:spTree>
    <p:extLst>
      <p:ext uri="{BB962C8B-B14F-4D97-AF65-F5344CB8AC3E}">
        <p14:creationId xmlns:p14="http://schemas.microsoft.com/office/powerpoint/2010/main" val="147604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Distribution of exposures among respondents  2014-1017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47433E-0D77-485C-B33F-48AD6FD9CDD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29048" y="1825625"/>
          <a:ext cx="7885906" cy="435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010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3716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Distribution of the needle-stick injuries by age 2014-2017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31F01E-BD56-46C6-A383-7204AF4D2B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900433"/>
              </p:ext>
            </p:extLst>
          </p:nvPr>
        </p:nvGraphicFramePr>
        <p:xfrm>
          <a:off x="629047" y="1524000"/>
          <a:ext cx="7885906" cy="4525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016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6F1732-692C-4150-A07D-19F3406A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Work experience of HCW reporting NSIs, NCRH 2014-2017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D3AB11-53FE-4132-ABB4-6A8021B60B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330537"/>
              </p:ext>
            </p:extLst>
          </p:nvPr>
        </p:nvGraphicFramePr>
        <p:xfrm>
          <a:off x="152400" y="1481138"/>
          <a:ext cx="8763000" cy="5102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392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1712</TotalTime>
  <Words>768</Words>
  <Application>Microsoft Office PowerPoint</Application>
  <PresentationFormat>On-screen Show (4:3)</PresentationFormat>
  <Paragraphs>97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Algerian</vt:lpstr>
      <vt:lpstr>Arial</vt:lpstr>
      <vt:lpstr>Bookman Old Style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NEEDLE STICK INJURIES AMONG HEALTH CARE WORKERS AT NYERI COUNTY REFERRAL HOSPITAL BETWEEN 2014 AND 2017</vt:lpstr>
      <vt:lpstr>Background</vt:lpstr>
      <vt:lpstr>Objectives </vt:lpstr>
      <vt:lpstr>Methods </vt:lpstr>
      <vt:lpstr>Results </vt:lpstr>
      <vt:lpstr>Results </vt:lpstr>
      <vt:lpstr>Distribution of exposures among respondents  2014-1017</vt:lpstr>
      <vt:lpstr>Distribution of the needle-stick injuries by age 2014-2017</vt:lpstr>
      <vt:lpstr>Work experience of HCW reporting NSIs, NCRH 2014-2017</vt:lpstr>
      <vt:lpstr>Distribution of needle stick injuries by departments, NCRH, 2014-2017</vt:lpstr>
      <vt:lpstr>Effects of IPC training on HCWs exposure to NSIs, 2014-2017</vt:lpstr>
      <vt:lpstr>Hepatitis B Vaccination status among interviewed HCW, NCRH 2014-2017</vt:lpstr>
      <vt:lpstr>PEP uptake and completion among HCW exposed to NSI, NCRH, 2014-2017</vt:lpstr>
      <vt:lpstr>Conclusion</vt:lpstr>
      <vt:lpstr>Recommendations </vt:lpstr>
      <vt:lpstr>References </vt:lpstr>
      <vt:lpstr>Acknowledgement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up on safe phlebotomy practices : PGH, Nyeri</dc:title>
  <dc:creator>Dr. macharia</dc:creator>
  <cp:lastModifiedBy>Stephen Maina</cp:lastModifiedBy>
  <cp:revision>179</cp:revision>
  <dcterms:created xsi:type="dcterms:W3CDTF">2012-04-03T11:47:56Z</dcterms:created>
  <dcterms:modified xsi:type="dcterms:W3CDTF">2018-11-28T07:14:08Z</dcterms:modified>
</cp:coreProperties>
</file>