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2" r:id="rId8"/>
    <p:sldId id="263" r:id="rId9"/>
    <p:sldId id="279" r:id="rId10"/>
    <p:sldId id="280" r:id="rId11"/>
    <p:sldId id="281" r:id="rId12"/>
    <p:sldId id="28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Hepatitis</a:t>
            </a:r>
            <a:r>
              <a:rPr lang="en-US" baseline="0"/>
              <a:t> b knowledge and practice among laboratory staff</a:t>
            </a:r>
            <a:endParaRPr lang="en-US"/>
          </a:p>
        </c:rich>
      </c:tx>
      <c:layout>
        <c:manualLayout>
          <c:xMode val="edge"/>
          <c:yMode val="edge"/>
          <c:x val="0.15512635039672967"/>
          <c:y val="2.28571428571428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Sheet1!$B$247:$B$251</c:f>
              <c:strCache>
                <c:ptCount val="5"/>
                <c:pt idx="0">
                  <c:v>Spread of HBV</c:v>
                </c:pt>
                <c:pt idx="1">
                  <c:v>HBV Disease</c:v>
                </c:pt>
                <c:pt idx="2">
                  <c:v>HBV Vaccine eligibility</c:v>
                </c:pt>
                <c:pt idx="3">
                  <c:v>Full  Dose vaccination </c:v>
                </c:pt>
                <c:pt idx="4">
                  <c:v>Awareness of availability of HBV PEP</c:v>
                </c:pt>
              </c:strCache>
            </c:strRef>
          </c:cat>
          <c:val>
            <c:numRef>
              <c:f>Sheet1!$F$247:$F$251</c:f>
              <c:numCache>
                <c:formatCode>General</c:formatCode>
                <c:ptCount val="5"/>
                <c:pt idx="0">
                  <c:v>97</c:v>
                </c:pt>
                <c:pt idx="1">
                  <c:v>100</c:v>
                </c:pt>
                <c:pt idx="2">
                  <c:v>93</c:v>
                </c:pt>
                <c:pt idx="3">
                  <c:v>24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44832"/>
        <c:axId val="18749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Sheet1!$B$247:$B$250</c15:sqref>
                        </c15:formulaRef>
                      </c:ext>
                    </c:extLst>
                    <c:strCache>
                      <c:ptCount val="4"/>
                      <c:pt idx="0">
                        <c:v>IDENTIFIED</c:v>
                      </c:pt>
                      <c:pt idx="1">
                        <c:v>CLOSED</c:v>
                      </c:pt>
                      <c:pt idx="2">
                        <c:v>IN PROGRESS</c:v>
                      </c:pt>
                      <c:pt idx="3">
                        <c:v>PENDING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Sheet1!$C$247:$C$250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Sheet1!$B$247:$B$250</c15:sqref>
                        </c15:formulaRef>
                      </c:ext>
                    </c:extLst>
                    <c:strCache>
                      <c:ptCount val="4"/>
                      <c:pt idx="0">
                        <c:v>IDENTIFIED</c:v>
                      </c:pt>
                      <c:pt idx="1">
                        <c:v>CLOSED</c:v>
                      </c:pt>
                      <c:pt idx="2">
                        <c:v>IN PROGRESS</c:v>
                      </c:pt>
                      <c:pt idx="3">
                        <c:v>PENDING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Sheet1!$D$247:$D$250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Sheet1!$B$247:$B$250</c15:sqref>
                        </c15:formulaRef>
                      </c:ext>
                    </c:extLst>
                    <c:strCache>
                      <c:ptCount val="4"/>
                      <c:pt idx="0">
                        <c:v>IDENTIFIED</c:v>
                      </c:pt>
                      <c:pt idx="1">
                        <c:v>CLOSED</c:v>
                      </c:pt>
                      <c:pt idx="2">
                        <c:v>IN PROGRESS</c:v>
                      </c:pt>
                      <c:pt idx="3">
                        <c:v>PENDING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Sheet1!$E$247:$E$250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Sheet1!$B$247:$B$250</c15:sqref>
                        </c15:formulaRef>
                      </c:ext>
                    </c:extLst>
                    <c:strCache>
                      <c:ptCount val="4"/>
                      <c:pt idx="0">
                        <c:v>IDENTIFIED</c:v>
                      </c:pt>
                      <c:pt idx="1">
                        <c:v>CLOSED</c:v>
                      </c:pt>
                      <c:pt idx="2">
                        <c:v>IN PROGRESS</c:v>
                      </c:pt>
                      <c:pt idx="3">
                        <c:v>PENDING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Sheet1!$G$247:$G$250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74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9312"/>
        <c:crosses val="autoZero"/>
        <c:auto val="1"/>
        <c:lblAlgn val="ctr"/>
        <c:lblOffset val="100"/>
        <c:noMultiLvlLbl val="0"/>
      </c:catAx>
      <c:valAx>
        <c:axId val="187493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STAFF</a:t>
                </a:r>
                <a:r>
                  <a:rPr lang="en-US" baseline="0"/>
                  <a:t> PERCENTAGE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crossAx val="187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Sheet1!$B$269</c:f>
              <c:strCache>
                <c:ptCount val="1"/>
                <c:pt idx="0">
                  <c:v>Facilitities with HBV vaccination program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Sheet1!$C$269:$F$269</c:f>
              <c:numCache>
                <c:formatCode>General</c:formatCode>
                <c:ptCount val="4"/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Sheet1!$B$270</c:f>
              <c:strCache>
                <c:ptCount val="1"/>
                <c:pt idx="0">
                  <c:v>Facilities without HBV vaccination program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Sheet1!$C$270:$F$270</c:f>
              <c:numCache>
                <c:formatCode>General</c:formatCode>
                <c:ptCount val="4"/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8789120"/>
        <c:axId val="18791040"/>
        <c:axId val="0"/>
      </c:bar3DChart>
      <c:catAx>
        <c:axId val="187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Assessed facilities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8791040"/>
        <c:crosses val="autoZero"/>
        <c:auto val="1"/>
        <c:lblAlgn val="ctr"/>
        <c:lblOffset val="100"/>
        <c:noMultiLvlLbl val="0"/>
      </c:catAx>
      <c:valAx>
        <c:axId val="18791040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878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FFC0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0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A3A3-5EE7-4929-9487-16BF2EE966C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3098-1C6A-4789-867C-342260CD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077200" cy="1523999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latin typeface="Times New Roman"/>
                <a:ea typeface="Calibri"/>
                <a:cs typeface="Times New Roman"/>
              </a:rPr>
              <a:t>Assessment of Hepatitis B Knowledge and practice among laboratory staff in Bungoma County-Kenya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2" y="2971800"/>
            <a:ext cx="7467600" cy="198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</a:t>
            </a:r>
            <a:r>
              <a:rPr lang="en-US" sz="3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PHIDELIS MARUTI</a:t>
            </a:r>
          </a:p>
          <a:p>
            <a:r>
              <a:rPr lang="en-US" sz="3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 IMPLEMENTATION SOLUTIONS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Recommendations/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200399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</a:rPr>
              <a:t>There is need to establish systems for ensuring HBV PEP awareness, availability and accessibility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1143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Emphasis on training on hepatitis B disease prevention including vaccination and PEP is essential.</a:t>
            </a:r>
            <a:endParaRPr lang="en-US" sz="2800" dirty="0">
              <a:ea typeface="Calibri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8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Bungoma County-Department of Health.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Global Implementation solutions (GIS).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Infection Prevention Network- Kenya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My Co-authors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CDC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5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Kilian April 04\phone pics\12122010(004)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5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YOU!!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79" y="462330"/>
            <a:ext cx="7810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Times New Roman"/>
                <a:ea typeface="Times New Roman"/>
              </a:rPr>
              <a:t>Diverse </a:t>
            </a:r>
            <a:r>
              <a:rPr lang="en-US" dirty="0">
                <a:latin typeface="Times New Roman"/>
                <a:ea typeface="Times New Roman"/>
              </a:rPr>
              <a:t>studies indicate that the risk of contracting Hepatitis B virus (HBV) by health care workers (HCW) is four times greater than that of general adult population. 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Cont.’: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</a:rPr>
              <a:t>HBV prevention measures include vaccination and provision of Post exposure prophylaxis (PEP) once exposed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Aim and </a:t>
            </a:r>
            <a:r>
              <a:rPr lang="en-US" b="1" dirty="0" smtClean="0">
                <a:solidFill>
                  <a:prstClr val="black"/>
                </a:solidFill>
              </a:rPr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This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study was undertaken to assess knowledge and practices about transmissions and prevention of HBV among laboratory workers in Bungoma County, Kenya.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prstClr val="black"/>
                </a:solidFill>
              </a:rPr>
              <a:t>Method </a:t>
            </a:r>
            <a:r>
              <a:rPr lang="en-US" b="1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43349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>
                <a:latin typeface="Times New Roman"/>
                <a:ea typeface="Times New Roman"/>
              </a:rPr>
              <a:t>A cross sectional study was conducted among 75 laboratory staff at nine facilities in Bungoma County between April and June 2018. 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</a:rPr>
              <a:t>Self-administered structured questionnaires were used to collect information on staff knowledge </a:t>
            </a:r>
            <a:r>
              <a:rPr lang="en-US" dirty="0" smtClean="0">
                <a:latin typeface="Times New Roman"/>
                <a:ea typeface="Times New Roman"/>
              </a:rPr>
              <a:t>on: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modes of HBV </a:t>
            </a:r>
            <a:r>
              <a:rPr lang="en-US" dirty="0" smtClean="0">
                <a:latin typeface="Times New Roman"/>
                <a:ea typeface="Times New Roman"/>
              </a:rPr>
              <a:t>transmission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disease progression, </a:t>
            </a:r>
            <a:endParaRPr lang="en-US" dirty="0" smtClean="0">
              <a:latin typeface="Times New Roman"/>
              <a:ea typeface="Times New Roman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latin typeface="Times New Roman"/>
                <a:ea typeface="Times New Roman"/>
              </a:rPr>
              <a:t>vaccine </a:t>
            </a:r>
            <a:r>
              <a:rPr lang="en-US" dirty="0">
                <a:latin typeface="Times New Roman"/>
                <a:ea typeface="Times New Roman"/>
              </a:rPr>
              <a:t>eligibility and availability of HBV PEP in the </a:t>
            </a:r>
            <a:r>
              <a:rPr lang="en-US" dirty="0" smtClean="0">
                <a:latin typeface="Times New Roman"/>
                <a:ea typeface="Times New Roman"/>
              </a:rPr>
              <a:t>market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latin typeface="Times New Roman"/>
                <a:ea typeface="Times New Roman"/>
              </a:rPr>
              <a:t>HBV </a:t>
            </a:r>
            <a:r>
              <a:rPr lang="en-US" dirty="0">
                <a:latin typeface="Times New Roman"/>
                <a:ea typeface="Times New Roman"/>
              </a:rPr>
              <a:t>vaccination status and availability of a HBV vaccination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latin typeface="Times New Roman"/>
                <a:ea typeface="Times New Roman"/>
              </a:rPr>
              <a:t>PEP </a:t>
            </a:r>
            <a:r>
              <a:rPr lang="en-US" dirty="0">
                <a:latin typeface="Times New Roman"/>
                <a:ea typeface="Times New Roman"/>
              </a:rPr>
              <a:t>program at the facility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1143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Data was analyzed for absolute and percent figures.</a:t>
            </a:r>
            <a:endParaRPr lang="en-US" sz="2800" dirty="0">
              <a:ea typeface="Calibri"/>
              <a:cs typeface="Times New Roman"/>
            </a:endParaRP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Findings: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77835"/>
              </p:ext>
            </p:extLst>
          </p:nvPr>
        </p:nvGraphicFramePr>
        <p:xfrm>
          <a:off x="1190625" y="1457325"/>
          <a:ext cx="72675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Findings Cont.’: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289194"/>
              </p:ext>
            </p:extLst>
          </p:nvPr>
        </p:nvGraphicFramePr>
        <p:xfrm>
          <a:off x="609600" y="1447800"/>
          <a:ext cx="7696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4643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Findings Cont.’: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200399"/>
          </a:xfrm>
        </p:spPr>
        <p:txBody>
          <a:bodyPr>
            <a:normAutofit/>
          </a:bodyPr>
          <a:lstStyle/>
          <a:p>
            <a:pPr marL="1143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None of the selected facilities had included Hepatitis B protocol in the training program. </a:t>
            </a:r>
            <a:endParaRPr lang="en-US" sz="2800" dirty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Recommendations/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04799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/>
                <a:ea typeface="Times New Roman"/>
              </a:rPr>
              <a:t>There was evidence of Hepatitis B disease awareness among laboratory staff in Bungoma but low knowledge on how to access HBV PEP and low HBV full vaccination.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543550"/>
            <a:ext cx="3133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escription: C:\Documents and Settings\ealoo\Local Settings\Temporary Internet Files\Content.Word\PEP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0687"/>
            <a:ext cx="106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300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Assessment of Hepatitis B Knowledge and practice among laboratory staff in Bungoma County-Kenya</vt:lpstr>
      <vt:lpstr>Introduction:</vt:lpstr>
      <vt:lpstr>Introduction Cont.’:</vt:lpstr>
      <vt:lpstr>Aim and Objective:</vt:lpstr>
      <vt:lpstr> Method : </vt:lpstr>
      <vt:lpstr>Findings: </vt:lpstr>
      <vt:lpstr>Findings Cont.’: </vt:lpstr>
      <vt:lpstr>Findings Cont.’: </vt:lpstr>
      <vt:lpstr>Recommendations/ Conclusion:</vt:lpstr>
      <vt:lpstr>Recommendations/ Conclusion:</vt:lpstr>
      <vt:lpstr>Acknowledgement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Review Meetings, an Impetus to Laboratory Quality Improvement: Case Study of Bungoma County Referral Hospital Laboratory.</dc:title>
  <dc:creator>PMARUTI</dc:creator>
  <cp:lastModifiedBy>PMARUTI</cp:lastModifiedBy>
  <cp:revision>40</cp:revision>
  <dcterms:created xsi:type="dcterms:W3CDTF">2016-09-03T04:04:36Z</dcterms:created>
  <dcterms:modified xsi:type="dcterms:W3CDTF">2018-11-28T05:51:35Z</dcterms:modified>
</cp:coreProperties>
</file>