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notesMasterIdLst>
    <p:notesMasterId r:id="rId27"/>
  </p:notesMasterIdLst>
  <p:handoutMasterIdLst>
    <p:handoutMasterId r:id="rId28"/>
  </p:handoutMasterIdLst>
  <p:sldIdLst>
    <p:sldId id="256" r:id="rId2"/>
    <p:sldId id="359" r:id="rId3"/>
    <p:sldId id="350" r:id="rId4"/>
    <p:sldId id="287" r:id="rId5"/>
    <p:sldId id="292" r:id="rId6"/>
    <p:sldId id="291" r:id="rId7"/>
    <p:sldId id="323" r:id="rId8"/>
    <p:sldId id="324" r:id="rId9"/>
    <p:sldId id="331" r:id="rId10"/>
    <p:sldId id="357" r:id="rId11"/>
    <p:sldId id="332" r:id="rId12"/>
    <p:sldId id="338" r:id="rId13"/>
    <p:sldId id="301" r:id="rId14"/>
    <p:sldId id="317" r:id="rId15"/>
    <p:sldId id="341" r:id="rId16"/>
    <p:sldId id="311" r:id="rId17"/>
    <p:sldId id="316" r:id="rId18"/>
    <p:sldId id="345" r:id="rId19"/>
    <p:sldId id="318" r:id="rId20"/>
    <p:sldId id="348" r:id="rId21"/>
    <p:sldId id="349" r:id="rId22"/>
    <p:sldId id="358" r:id="rId23"/>
    <p:sldId id="319" r:id="rId24"/>
    <p:sldId id="360" r:id="rId25"/>
    <p:sldId id="32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9100" autoAdjust="0"/>
    <p:restoredTop sz="94624" autoAdjust="0"/>
  </p:normalViewPr>
  <p:slideViewPr>
    <p:cSldViewPr>
      <p:cViewPr varScale="1">
        <p:scale>
          <a:sx n="107" d="100"/>
          <a:sy n="107" d="100"/>
        </p:scale>
        <p:origin x="-1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viewProps" Target="viewProp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handoutMaster" Target="handoutMasters/handoutMaster1.xml"/><Relationship Id="rId26" Type="http://schemas.openxmlformats.org/officeDocument/2006/relationships/slide" Target="slides/slide25.xml"/><Relationship Id="rId30" Type="http://schemas.openxmlformats.org/officeDocument/2006/relationships/presProps" Target="presProps.xml"/><Relationship Id="rId11" Type="http://schemas.openxmlformats.org/officeDocument/2006/relationships/slide" Target="slides/slide10.xml"/><Relationship Id="rId29" Type="http://schemas.openxmlformats.org/officeDocument/2006/relationships/printerSettings" Target="printerSettings/printerSettings1.bin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BC696-7385-254A-A838-0D9D4DC0219E}" type="datetimeFigureOut">
              <a:rPr lang="en-US" smtClean="0"/>
              <a:pPr/>
              <a:t>11/17/16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41DA7-1F3D-054D-A8C8-2D306BF7A1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3707451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65BCA-EB6A-4BAF-88C8-6CAAD5167554}" type="datetimeFigureOut">
              <a:rPr lang="en-GB" smtClean="0"/>
              <a:pPr/>
              <a:t>11/17/16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19C0F-00D8-429C-9874-904EE18AF3E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173164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19C0F-00D8-429C-9874-904EE18AF3E0}" type="slidenum">
              <a:rPr lang="en-GB" smtClean="0"/>
              <a:pPr/>
              <a:t>8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19C0F-00D8-429C-9874-904EE18AF3E0}" type="slidenum">
              <a:rPr lang="en-GB" smtClean="0"/>
              <a:pPr/>
              <a:t>15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19C0F-00D8-429C-9874-904EE18AF3E0}" type="slidenum">
              <a:rPr lang="en-GB" smtClean="0"/>
              <a:pPr/>
              <a:t>16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19C0F-00D8-429C-9874-904EE18AF3E0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39117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19C0F-00D8-429C-9874-904EE18AF3E0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39117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79EF-CFA1-4F98-8F82-1146B1753E10}" type="datetime1">
              <a:rPr lang="en-US" smtClean="0"/>
              <a:pPr/>
              <a:t>11/17/16</a:t>
            </a:fld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113B382E-45E7-4E61-B424-66450FFAAB6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897-C13B-46C4-8887-664A81F5C557}" type="datetime1">
              <a:rPr lang="en-US" smtClean="0"/>
              <a:pPr/>
              <a:t>11/17/16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382E-45E7-4E61-B424-66450FFAAB61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9285-CB75-41CD-B454-8BA55DEB81F7}" type="datetime1">
              <a:rPr lang="en-US" smtClean="0"/>
              <a:pPr/>
              <a:t>11/17/16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382E-45E7-4E61-B424-66450FFAAB61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D871-C85C-41AF-8801-678889C5EE15}" type="datetime1">
              <a:rPr lang="en-US" smtClean="0"/>
              <a:pPr/>
              <a:t>11/17/16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382E-45E7-4E61-B424-66450FFAAB6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CFD9-EE38-4513-B4FD-E786DDA5D667}" type="datetime1">
              <a:rPr lang="en-US" smtClean="0"/>
              <a:pPr/>
              <a:t>11/17/16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13B382E-45E7-4E61-B424-66450FFAAB61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791AB-07D8-46BF-BEFA-6A04728B4D69}" type="datetime1">
              <a:rPr lang="en-US" smtClean="0"/>
              <a:pPr/>
              <a:t>11/17/16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382E-45E7-4E61-B424-66450FFAAB6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D018A-8450-4796-9B00-23A299E68499}" type="datetime1">
              <a:rPr lang="en-US" smtClean="0"/>
              <a:pPr/>
              <a:t>11/17/16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382E-45E7-4E61-B424-66450FFAAB6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1BBA5-6977-47B8-9BBE-0E4BC0F11A2D}" type="datetime1">
              <a:rPr lang="en-US" smtClean="0"/>
              <a:pPr/>
              <a:t>11/17/16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382E-45E7-4E61-B424-66450FFAAB61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589E-C581-41E6-B9EC-847C6AB0B601}" type="datetime1">
              <a:rPr lang="en-US" smtClean="0"/>
              <a:pPr/>
              <a:t>11/17/16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382E-45E7-4E61-B424-66450FFAAB61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C94A-B724-4971-84FB-A7DA6969E9E6}" type="datetime1">
              <a:rPr lang="en-US" smtClean="0"/>
              <a:pPr/>
              <a:t>11/17/16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382E-45E7-4E61-B424-66450FFAAB6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4185-D08A-480C-A5EC-4EB11C74A493}" type="datetime1">
              <a:rPr lang="en-US" smtClean="0"/>
              <a:pPr/>
              <a:t>11/17/16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13B382E-45E7-4E61-B424-66450FFAAB6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5A2C88A-8B73-4850-BE3E-87CAF60D4CE6}" type="datetime1">
              <a:rPr lang="en-US" smtClean="0"/>
              <a:pPr/>
              <a:t>11/17/16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113B382E-45E7-4E61-B424-66450FFAAB61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5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5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5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5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6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23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5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3.png"/><Relationship Id="rId5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3.png"/><Relationship Id="rId5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30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5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7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Relationship Id="rId6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429000"/>
            <a:ext cx="7696200" cy="2797696"/>
          </a:xfrm>
        </p:spPr>
        <p:txBody>
          <a:bodyPr>
            <a:normAutofit/>
          </a:bodyPr>
          <a:lstStyle/>
          <a:p>
            <a:pPr algn="ctr"/>
            <a:r>
              <a:rPr lang="en-GB" sz="2800" dirty="0"/>
              <a:t>          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382E-45E7-4E61-B424-66450FFAAB61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268760"/>
            <a:ext cx="8640960" cy="2057400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latin typeface="Arial" pitchFamily="34" charset="0"/>
                <a:cs typeface="Arial" pitchFamily="34" charset="0"/>
              </a:rPr>
              <a:t>IPC NEEDS ASSESSMENT IN NYANDARUA COUNTY, KENYA</a:t>
            </a:r>
            <a:endParaRPr lang="en-GB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3356992"/>
            <a:ext cx="8229600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Helen Wangai: IPC Coordinator,</a:t>
            </a: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Department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of Health </a:t>
            </a:r>
            <a:r>
              <a:rPr lang="en-GB" sz="2400" b="1" dirty="0">
                <a:latin typeface="Arial" pitchFamily="34" charset="0"/>
                <a:cs typeface="Arial" pitchFamily="34" charset="0"/>
              </a:rPr>
              <a:t>Services,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Nyandarua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County.</a:t>
            </a:r>
          </a:p>
          <a:p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5</a:t>
            </a:r>
            <a:r>
              <a:rPr lang="en-US" sz="2400" b="1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IPNET –Kenya Conference</a:t>
            </a: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 </a:t>
            </a: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en-US" sz="2400" b="1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-18</a:t>
            </a:r>
            <a:r>
              <a:rPr lang="en-US" sz="2400" b="1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Nov.2016</a:t>
            </a: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Gelian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Hotel-Machakos </a:t>
            </a: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</a:t>
            </a: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</a:t>
            </a:r>
          </a:p>
          <a:p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</a:t>
            </a:r>
            <a:br>
              <a:rPr lang="en-US" sz="2400" b="1" dirty="0" smtClean="0">
                <a:latin typeface="Arial" pitchFamily="34" charset="0"/>
                <a:cs typeface="Arial" pitchFamily="34" charset="0"/>
              </a:rPr>
            </a:b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777086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Arial" pitchFamily="34" charset="0"/>
                <a:cs typeface="Arial" pitchFamily="34" charset="0"/>
              </a:rPr>
              <a:t>Results cont’d -Medical waste management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382E-45E7-4E61-B424-66450FFAAB61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5805264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796136" y="1412776"/>
            <a:ext cx="334786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484784"/>
            <a:ext cx="226727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52400" y="5029200"/>
            <a:ext cx="236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A half drum used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 for burning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medical waste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24600" y="5181600"/>
            <a:ext cx="2502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latin typeface="Arial" pitchFamily="34" charset="0"/>
                <a:ea typeface="Calibri" pitchFamily="34" charset="0"/>
                <a:cs typeface="Arial" pitchFamily="34" charset="0"/>
              </a:rPr>
              <a:t>A functional burning chamber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1447800"/>
            <a:ext cx="320384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743200" y="5105400"/>
            <a:ext cx="28083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A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 improvised </a:t>
            </a: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burning chamber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b="1" dirty="0">
                <a:latin typeface="Arial" pitchFamily="34" charset="0"/>
                <a:cs typeface="Arial" pitchFamily="34" charset="0"/>
              </a:rPr>
              <a:t>Results cont’d -Medical waste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13B382E-45E7-4E61-B424-66450FFAAB61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5805264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179512" y="1412776"/>
            <a:ext cx="4541633" cy="3781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5157192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Open burning of medical waste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412776"/>
            <a:ext cx="388843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4716016" y="5157192"/>
            <a:ext cx="42484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latin typeface="Arial" pitchFamily="34" charset="0"/>
                <a:ea typeface="Calibri" pitchFamily="34" charset="0"/>
                <a:cs typeface="Arial" pitchFamily="34" charset="0"/>
              </a:rPr>
              <a:t>Protected burning chamber, placenta &amp; ash pits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b="1" dirty="0">
                <a:latin typeface="Arial" pitchFamily="34" charset="0"/>
                <a:cs typeface="Arial" pitchFamily="34" charset="0"/>
              </a:rPr>
              <a:t>Results cont’d -Medical waste management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382E-45E7-4E61-B424-66450FFAAB61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424847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5805264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79512" y="5301208"/>
            <a:ext cx="3690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Crude dumping of medical waste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412776"/>
            <a:ext cx="342900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4716016" y="5373216"/>
            <a:ext cx="3600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Burning chamber replaced crude dumping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90600"/>
          </a:xfrm>
        </p:spPr>
        <p:txBody>
          <a:bodyPr/>
          <a:lstStyle/>
          <a:p>
            <a:pPr algn="ctr"/>
            <a:r>
              <a:rPr lang="en-GB" b="1" dirty="0">
                <a:latin typeface="Arial" pitchFamily="34" charset="0"/>
                <a:cs typeface="Arial" pitchFamily="34" charset="0"/>
              </a:rPr>
              <a:t>Results cont’d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13B382E-45E7-4E61-B424-66450FFAAB61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90600"/>
            <a:ext cx="8686800" cy="49221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Arial" pitchFamily="34" charset="0"/>
                <a:cs typeface="Arial" pitchFamily="34" charset="0"/>
              </a:rPr>
              <a:t>Only 28/47of the sampled facilities were decontaminating patient reusable medical equipment/instruments appropriately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" pitchFamily="34" charset="0"/>
                <a:cs typeface="Arial" pitchFamily="34" charset="0"/>
              </a:rPr>
              <a:t> Electricity, gas, charcoal and firewood were fuels used for autoclaving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" pitchFamily="34" charset="0"/>
                <a:cs typeface="Arial" pitchFamily="34" charset="0"/>
              </a:rPr>
              <a:t> About 33/47and 30/47 of the sampled facilities had running water and soap/hand disinfectant respectively. 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5733256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771878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1340768"/>
          </a:xfrm>
        </p:spPr>
        <p:txBody>
          <a:bodyPr>
            <a:noAutofit/>
          </a:bodyPr>
          <a:lstStyle/>
          <a:p>
            <a:pPr algn="ctr"/>
            <a:r>
              <a:rPr lang="en-GB" b="1" dirty="0">
                <a:latin typeface="Arial" pitchFamily="34" charset="0"/>
                <a:cs typeface="Arial" pitchFamily="34" charset="0"/>
              </a:rPr>
              <a:t>Results cont’d- Reprocessing medical equipment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13B382E-45E7-4E61-B424-66450FFAAB61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5733256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2776"/>
            <a:ext cx="3960440" cy="362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5013176"/>
            <a:ext cx="3995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Faulty disinfection of instruments </a:t>
            </a:r>
            <a:r>
              <a:rPr lang="en-GB" dirty="0" smtClean="0"/>
              <a:t>(1 </a:t>
            </a:r>
            <a:r>
              <a:rPr lang="en-GB" dirty="0"/>
              <a:t>bucket with no cover, inadequate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solution</a:t>
            </a:r>
            <a:r>
              <a:rPr lang="en-GB" dirty="0"/>
              <a:t>}</a:t>
            </a:r>
          </a:p>
        </p:txBody>
      </p:sp>
      <p:pic>
        <p:nvPicPr>
          <p:cNvPr id="14" name="Picture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412776"/>
            <a:ext cx="446449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4139952" y="5085184"/>
            <a:ext cx="3600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Proper disinfection of instruments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80920" cy="1417638"/>
          </a:xfrm>
        </p:spPr>
        <p:txBody>
          <a:bodyPr>
            <a:noAutofit/>
          </a:bodyPr>
          <a:lstStyle/>
          <a:p>
            <a:pPr algn="ctr"/>
            <a:r>
              <a:rPr lang="en-GB" sz="4400" b="1" dirty="0">
                <a:latin typeface="Arial" pitchFamily="34" charset="0"/>
                <a:cs typeface="Arial" pitchFamily="34" charset="0"/>
              </a:rPr>
              <a:t>Results cont’d-Reprocessing medical equipment</a:t>
            </a:r>
            <a:endParaRPr lang="en-GB" sz="4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382E-45E7-4E61-B424-66450FFAAB61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281940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5733256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57200" y="5229200"/>
            <a:ext cx="36827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Arial" pitchFamily="34" charset="0"/>
                <a:cs typeface="Arial" pitchFamily="34" charset="0"/>
              </a:rPr>
              <a:t>Poorly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packaged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 autoclaved instruments 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364088" y="1371600"/>
            <a:ext cx="377991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410200" y="5229200"/>
            <a:ext cx="35542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Properly packaged instruments with label and date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C:\Users\hwambui\Documents\Desktop\photomania\20160310_12270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1412776"/>
            <a:ext cx="2514600" cy="392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119675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Arial" pitchFamily="34" charset="0"/>
                <a:cs typeface="Arial" pitchFamily="34" charset="0"/>
              </a:rPr>
              <a:t>Results cont’d-Reprocessing medical equipment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13B382E-45E7-4E61-B424-66450FFAAB61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395624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67544" y="5157192"/>
            <a:ext cx="3888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itchFamily="34" charset="0"/>
                <a:cs typeface="Arial" pitchFamily="34" charset="0"/>
              </a:rPr>
              <a:t>Open drum with sterilized assorted instruments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5733256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Content Placeholder 15"/>
          <p:cNvPicPr>
            <a:picLocks noGrp="1"/>
          </p:cNvPicPr>
          <p:nvPr>
            <p:ph sz="quarter" idx="1"/>
          </p:nvPr>
        </p:nvPicPr>
        <p:blipFill>
          <a:blip r:embed="rId6" cstate="print">
            <a:lum bright="35000"/>
          </a:blip>
          <a:srcRect/>
          <a:stretch>
            <a:fillRect/>
          </a:stretch>
        </p:blipFill>
        <p:spPr bwMode="auto">
          <a:xfrm>
            <a:off x="4572000" y="1124744"/>
            <a:ext cx="426720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4644008" y="5229200"/>
            <a:ext cx="3600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Well secured drum with sterile instrument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24936" cy="1268760"/>
          </a:xfrm>
        </p:spPr>
        <p:txBody>
          <a:bodyPr>
            <a:noAutofit/>
          </a:bodyPr>
          <a:lstStyle/>
          <a:p>
            <a:pPr algn="ctr"/>
            <a:r>
              <a:rPr lang="en-GB" b="1" dirty="0">
                <a:latin typeface="Arial" pitchFamily="34" charset="0"/>
                <a:cs typeface="Arial" pitchFamily="34" charset="0"/>
              </a:rPr>
              <a:t>Results cont’d-Reprocessing medical equipment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13B382E-45E7-4E61-B424-66450FFAAB61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11" name="Content Placeholder 10" descr="C:\Users\hwambui\Documents\Desktop\Recovered Word Documents\20150305_113427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3816424" cy="3888432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2" name="Rectangle 11"/>
          <p:cNvSpPr/>
          <p:nvPr/>
        </p:nvSpPr>
        <p:spPr>
          <a:xfrm>
            <a:off x="323528" y="5229200"/>
            <a:ext cx="3672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 pressure cooker used as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an</a:t>
            </a:r>
            <a:r>
              <a:rPr lang="en-GB" dirty="0"/>
              <a:t>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autoclave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805264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1484784"/>
            <a:ext cx="468052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427984" y="5255041"/>
            <a:ext cx="33843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 electric autoclave in a rural facility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143000"/>
          </a:xfrm>
        </p:spPr>
        <p:txBody>
          <a:bodyPr>
            <a:noAutofit/>
          </a:bodyPr>
          <a:lstStyle/>
          <a:p>
            <a:pPr algn="ctr"/>
            <a:r>
              <a:rPr lang="en-GB" b="1" dirty="0">
                <a:latin typeface="Arial" pitchFamily="34" charset="0"/>
                <a:cs typeface="Arial" pitchFamily="34" charset="0"/>
              </a:rPr>
              <a:t>Results-fuels used for autoclaving medical equipment/instruments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13B382E-45E7-4E61-B424-66450FFAAB61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659415"/>
            <a:ext cx="1080120" cy="119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5805264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lum bright="23000"/>
          </a:blip>
          <a:srcRect/>
          <a:stretch>
            <a:fillRect/>
          </a:stretch>
        </p:blipFill>
        <p:spPr bwMode="auto">
          <a:xfrm>
            <a:off x="251520" y="1340768"/>
            <a:ext cx="381642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81000" y="5181600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Arial" pitchFamily="34" charset="0"/>
                <a:cs typeface="Arial" pitchFamily="34" charset="0"/>
              </a:rPr>
              <a:t>Gas cooker used for autoclaving 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1340768"/>
            <a:ext cx="475252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800600" y="5181600"/>
            <a:ext cx="2304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Arial" pitchFamily="34" charset="0"/>
                <a:cs typeface="Arial" pitchFamily="34" charset="0"/>
              </a:rPr>
              <a:t>An electric autoclave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1596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rial" pitchFamily="34" charset="0"/>
                <a:cs typeface="Arial" pitchFamily="34" charset="0"/>
              </a:rPr>
              <a:t>Results cont’d- hand hygiene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13B382E-45E7-4E61-B424-66450FFAAB61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47248" cy="4873752"/>
          </a:xfrm>
        </p:spPr>
        <p:txBody>
          <a:bodyPr>
            <a:normAutofit/>
          </a:bodyPr>
          <a:lstStyle/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5733256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066800"/>
            <a:ext cx="3960440" cy="423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95536" y="5255042"/>
            <a:ext cx="3131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Non-functional hand hygiene facility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1066800"/>
            <a:ext cx="405340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572000" y="5301208"/>
            <a:ext cx="273630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 functional hand hygiene facility, job aid</a:t>
            </a:r>
            <a:r>
              <a:rPr kumimoji="0" lang="en-GB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with</a:t>
            </a: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hand sanitizer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Map of Kenyan counties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382E-45E7-4E61-B424-66450FFAAB61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1000" y="914400"/>
            <a:ext cx="6324600" cy="5428868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5777086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804248" y="3132371"/>
            <a:ext cx="2053423" cy="986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Area-3245.25sq.km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Population</a:t>
            </a:r>
            <a:r>
              <a:rPr lang="en-US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-666753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Number of facilities-153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781760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976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rial" pitchFamily="34" charset="0"/>
                <a:cs typeface="Arial" pitchFamily="34" charset="0"/>
              </a:rPr>
              <a:t>Results cont’d- hand hygiene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13B382E-45E7-4E61-B424-66450FFAAB61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16000"/>
          </a:blip>
          <a:srcRect/>
          <a:stretch>
            <a:fillRect/>
          </a:stretch>
        </p:blipFill>
        <p:spPr bwMode="auto">
          <a:xfrm>
            <a:off x="107504" y="1066800"/>
            <a:ext cx="2376264" cy="401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5805264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502920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Poorly maintained improvised hand hygiene facilities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lum bright="13000"/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364088" y="1052736"/>
            <a:ext cx="3600400" cy="2448272"/>
          </a:xfrm>
          <a:prstGeom prst="rect">
            <a:avLst/>
          </a:prstGeom>
        </p:spPr>
      </p:pic>
      <p:pic>
        <p:nvPicPr>
          <p:cNvPr id="14" name="Content Placeholder 4"/>
          <p:cNvPicPr>
            <a:picLocks noChangeAspect="1"/>
          </p:cNvPicPr>
          <p:nvPr/>
        </p:nvPicPr>
        <p:blipFill>
          <a:blip r:embed="rId7" cstate="print">
            <a:lum bright="19000"/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364088" y="3645024"/>
            <a:ext cx="3779912" cy="1944216"/>
          </a:xfrm>
          <a:prstGeom prst="rect">
            <a:avLst/>
          </a:prstGeom>
        </p:spPr>
      </p:pic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5364088" y="5517232"/>
            <a:ext cx="19797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Well maintained improvised hand hygiene facilities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lum bright="16000"/>
          </a:blip>
          <a:srcRect/>
          <a:stretch>
            <a:fillRect/>
          </a:stretch>
        </p:blipFill>
        <p:spPr bwMode="auto">
          <a:xfrm>
            <a:off x="2438400" y="1066800"/>
            <a:ext cx="2853680" cy="401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/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          Conclusions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382E-45E7-4E61-B424-66450FFAAB61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0" y="1052736"/>
            <a:ext cx="8915400" cy="46805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Findings revealed several gaps in the implementation of the national IPC policy in: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Health care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worker occupational health &amp; safety, 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reprocessing of medical equipment/instruments, </a:t>
            </a:r>
          </a:p>
          <a:p>
            <a:pPr marL="514350" indent="-514350">
              <a:lnSpc>
                <a:spcPct val="150000"/>
              </a:lnSpc>
              <a:buAutoNum type="alphaLcParenR"/>
              <a:tabLst>
                <a:tab pos="5602288" algn="l"/>
              </a:tabLst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medical waste management and hand hygiene practices.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805264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838200"/>
          </a:xfrm>
        </p:spPr>
        <p:txBody>
          <a:bodyPr/>
          <a:lstStyle/>
          <a:p>
            <a:pPr algn="ctr"/>
            <a:r>
              <a:rPr lang="en-GB" b="1" dirty="0">
                <a:latin typeface="Arial" pitchFamily="34" charset="0"/>
                <a:cs typeface="Arial" pitchFamily="34" charset="0"/>
              </a:rPr>
              <a:t>Conclusions cont’d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382E-45E7-4E61-B424-66450FFAAB61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4800" y="838200"/>
            <a:ext cx="8839200" cy="485854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Findings will assist the department of health: 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in designing interventions for strengthening and improving IPC practices,</a:t>
            </a:r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mobilize and allocate resources for IPC activities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and</a:t>
            </a:r>
          </a:p>
          <a:p>
            <a:pPr marL="514350" indent="-514350">
              <a:lnSpc>
                <a:spcPct val="150000"/>
              </a:lnSpc>
              <a:buFont typeface="Wingdings 2"/>
              <a:buAutoNum type="alphaLcParenR"/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Improve infrastructure and supplies for IPC in line with the strategic priority 5 of the national strategic plan for IPC for health care services in Kenya.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5733256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94122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Arial" pitchFamily="34" charset="0"/>
                <a:cs typeface="Arial" pitchFamily="34" charset="0"/>
              </a:rPr>
              <a:t>Conclusions cont’d</a:t>
            </a:r>
            <a:endParaRPr lang="en-GB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13B382E-45E7-4E61-B424-66450FFAAB61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990600"/>
            <a:ext cx="8839200" cy="48501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The findings will also provide county specific baseline data that will help in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  <a:buNone/>
            </a:pPr>
            <a:r>
              <a:rPr lang="en-GB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a)</a:t>
            </a:r>
            <a:r>
              <a:rPr lang="en-GB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measuring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future performances</a:t>
            </a:r>
          </a:p>
          <a:p>
            <a:pPr>
              <a:lnSpc>
                <a:spcPct val="150000"/>
              </a:lnSpc>
              <a:buNone/>
            </a:pPr>
            <a:r>
              <a:rPr lang="en-GB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research and</a:t>
            </a:r>
          </a:p>
          <a:p>
            <a:pPr>
              <a:lnSpc>
                <a:spcPct val="150000"/>
              </a:lnSpc>
              <a:buNone/>
            </a:pPr>
            <a:r>
              <a:rPr lang="en-GB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c)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will add to the existing knowledge of other scholars on infection prevention and control.</a:t>
            </a:r>
          </a:p>
          <a:p>
            <a:pPr>
              <a:lnSpc>
                <a:spcPct val="150000"/>
              </a:lnSpc>
            </a:pPr>
            <a:endParaRPr lang="en-GB" sz="2800" dirty="0"/>
          </a:p>
          <a:p>
            <a:pPr>
              <a:buNone/>
            </a:pPr>
            <a:endParaRPr lang="en-GB" sz="2800" dirty="0"/>
          </a:p>
          <a:p>
            <a:pPr>
              <a:buNone/>
            </a:pPr>
            <a:endParaRPr lang="en-GB" sz="2800" dirty="0"/>
          </a:p>
          <a:p>
            <a:pPr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5733256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382E-45E7-4E61-B424-66450FFAAB61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/>
              </a:rPr>
              <a:t>Entire team -IPC unit Ministry </a:t>
            </a:r>
            <a:r>
              <a:rPr lang="en-US" sz="2800" dirty="0" smtClean="0">
                <a:latin typeface="Arial"/>
              </a:rPr>
              <a:t>of health</a:t>
            </a:r>
          </a:p>
          <a:p>
            <a:r>
              <a:rPr lang="en-US" sz="2800" dirty="0" smtClean="0">
                <a:latin typeface="Arial"/>
              </a:rPr>
              <a:t>The</a:t>
            </a:r>
            <a:r>
              <a:rPr lang="en-US" sz="2800" dirty="0" smtClean="0">
                <a:latin typeface="Arial"/>
              </a:rPr>
              <a:t> department </a:t>
            </a:r>
            <a:r>
              <a:rPr lang="en-US" sz="2800" dirty="0" smtClean="0">
                <a:latin typeface="Arial"/>
              </a:rPr>
              <a:t>of health services Nyandarua.</a:t>
            </a:r>
          </a:p>
          <a:p>
            <a:r>
              <a:rPr lang="en-US" sz="2800" dirty="0" smtClean="0">
                <a:latin typeface="Arial"/>
              </a:rPr>
              <a:t>Colleagues</a:t>
            </a:r>
          </a:p>
          <a:p>
            <a:r>
              <a:rPr lang="en-US" sz="2800" dirty="0" smtClean="0">
                <a:latin typeface="Arial"/>
              </a:rPr>
              <a:t>IPC committee-County referral </a:t>
            </a:r>
            <a:r>
              <a:rPr lang="en-US" sz="2800" dirty="0" smtClean="0">
                <a:latin typeface="Arial"/>
              </a:rPr>
              <a:t>hospital</a:t>
            </a:r>
          </a:p>
          <a:p>
            <a:r>
              <a:rPr lang="en-US" sz="2800" dirty="0" smtClean="0">
                <a:latin typeface="Arial"/>
              </a:rPr>
              <a:t>IPNET</a:t>
            </a:r>
            <a:endParaRPr lang="en-US" sz="2800" dirty="0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13B382E-45E7-4E61-B424-66450FFAAB61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23528" y="2276872"/>
            <a:ext cx="8229600" cy="2806891"/>
          </a:xfrm>
        </p:spPr>
        <p:txBody>
          <a:bodyPr/>
          <a:lstStyle/>
          <a:p>
            <a:endParaRPr lang="en-US" dirty="0"/>
          </a:p>
          <a:p>
            <a:pPr>
              <a:buNone/>
            </a:pPr>
            <a:r>
              <a:rPr lang="en-US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                    </a:t>
            </a:r>
            <a:r>
              <a:rPr lang="en-US" sz="4800" b="1" i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THANK YOU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733256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itchFamily="34" charset="0"/>
                <a:cs typeface="Arial" pitchFamily="34" charset="0"/>
              </a:rPr>
              <a:t>Presentation 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382E-45E7-4E61-B424-66450FFAAB61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>
                <a:latin typeface="Arial" pitchFamily="34" charset="0"/>
                <a:cs typeface="Arial" pitchFamily="34" charset="0"/>
              </a:rPr>
              <a:t>Background and objectives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" pitchFamily="34" charset="0"/>
                <a:cs typeface="Arial" pitchFamily="34" charset="0"/>
              </a:rPr>
              <a:t>Methodology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" pitchFamily="34" charset="0"/>
                <a:cs typeface="Arial" pitchFamily="34" charset="0"/>
              </a:rPr>
              <a:t>Results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" pitchFamily="34" charset="0"/>
                <a:cs typeface="Arial" pitchFamily="34" charset="0"/>
              </a:rPr>
              <a:t>Conclusions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777086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08720"/>
          </a:xfrm>
        </p:spPr>
        <p:txBody>
          <a:bodyPr/>
          <a:lstStyle/>
          <a:p>
            <a:pPr algn="ctr"/>
            <a:r>
              <a:rPr lang="en-GB" b="1" dirty="0">
                <a:latin typeface="Arial" pitchFamily="34" charset="0"/>
                <a:cs typeface="Arial" pitchFamily="34" charset="0"/>
              </a:rPr>
              <a:t>Background and objectives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13B382E-45E7-4E61-B424-66450FFAAB61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196752"/>
            <a:ext cx="9144000" cy="54452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Arial" pitchFamily="34" charset="0"/>
                <a:cs typeface="Arial" pitchFamily="34" charset="0"/>
              </a:rPr>
              <a:t>Infection prevention and control is an element of: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600" dirty="0">
                <a:latin typeface="Arial" pitchFamily="34" charset="0"/>
                <a:cs typeface="Arial" pitchFamily="34" charset="0"/>
              </a:rPr>
              <a:t>quality and safety of care in health care service delivery,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600" dirty="0">
                <a:latin typeface="Arial" pitchFamily="34" charset="0"/>
                <a:cs typeface="Arial" pitchFamily="34" charset="0"/>
              </a:rPr>
              <a:t> health worker occupational health and safety practices,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600" dirty="0">
                <a:latin typeface="Arial" pitchFamily="34" charset="0"/>
                <a:cs typeface="Arial" pitchFamily="34" charset="0"/>
              </a:rPr>
              <a:t> medical waste management,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600" dirty="0">
                <a:latin typeface="Arial" pitchFamily="34" charset="0"/>
                <a:cs typeface="Arial" pitchFamily="34" charset="0"/>
              </a:rPr>
              <a:t> clinical and public health surveillance and action</a:t>
            </a:r>
          </a:p>
          <a:p>
            <a:pPr>
              <a:lnSpc>
                <a:spcPct val="150000"/>
              </a:lnSpc>
            </a:pPr>
            <a:endParaRPr lang="en-GB" sz="2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5805264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Arial" pitchFamily="34" charset="0"/>
                <a:cs typeface="Arial" pitchFamily="34" charset="0"/>
              </a:rPr>
              <a:t>Background and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objective </a:t>
            </a:r>
            <a:r>
              <a:rPr lang="en-GB" b="1" dirty="0">
                <a:latin typeface="Arial" pitchFamily="34" charset="0"/>
                <a:cs typeface="Arial" pitchFamily="34" charset="0"/>
              </a:rPr>
              <a:t>cont’d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13B382E-45E7-4E61-B424-66450FFAAB61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838200"/>
            <a:ext cx="9144000" cy="580377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Health care facilities are ideal for transmission of infections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to patients,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health care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workers, their families and communities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800" dirty="0">
                <a:latin typeface="Arial" pitchFamily="34" charset="0"/>
                <a:cs typeface="Arial" pitchFamily="34" charset="0"/>
              </a:rPr>
              <a:t>Health care associated infections lead to prolonged hospital stay, increased cost of care and death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800" dirty="0">
                <a:latin typeface="Arial" pitchFamily="34" charset="0"/>
                <a:cs typeface="Arial" pitchFamily="34" charset="0"/>
              </a:rPr>
              <a:t>The objective of this study was to assess infection prevention and control practices in various types and levels of health facilities in Nyandarua County, Kenya. </a:t>
            </a:r>
          </a:p>
          <a:p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5805264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72576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Arial" pitchFamily="34" charset="0"/>
                <a:cs typeface="Arial" pitchFamily="34" charset="0"/>
              </a:rPr>
              <a:t>Methodology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13B382E-45E7-4E61-B424-66450FFAAB61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066800"/>
            <a:ext cx="8964488" cy="5791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Arial" pitchFamily="34" charset="0"/>
                <a:cs typeface="Arial" pitchFamily="34" charset="0"/>
              </a:rPr>
              <a:t>Study design: cross-sectional descriptive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study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" pitchFamily="34" charset="0"/>
                <a:cs typeface="Arial" pitchFamily="34" charset="0"/>
              </a:rPr>
              <a:t>Sample size was 47 health facilities sampled from a total of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153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" pitchFamily="34" charset="0"/>
                <a:cs typeface="Arial" pitchFamily="34" charset="0"/>
              </a:rPr>
              <a:t>Sampling technique: cluster sampling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technique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" pitchFamily="34" charset="0"/>
                <a:cs typeface="Arial" pitchFamily="34" charset="0"/>
              </a:rPr>
              <a:t>Data collection method: quantitative using a structured questionnaire. 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" pitchFamily="34" charset="0"/>
                <a:cs typeface="Arial" pitchFamily="34" charset="0"/>
              </a:rPr>
              <a:t>Descriptive analysis done using SPSS version 17. </a:t>
            </a:r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5805264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801960"/>
          </a:xfrm>
        </p:spPr>
        <p:txBody>
          <a:bodyPr/>
          <a:lstStyle/>
          <a:p>
            <a:pPr algn="ctr"/>
            <a:r>
              <a:rPr lang="en-GB" b="1" dirty="0">
                <a:latin typeface="Arial" pitchFamily="34" charset="0"/>
                <a:cs typeface="Arial" pitchFamily="34" charset="0"/>
              </a:rPr>
              <a:t>Results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13B382E-45E7-4E61-B424-66450FFAAB61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914400"/>
            <a:ext cx="8763000" cy="4724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42/47 of the facilities were observing safe injection practices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Only 8/26 of the public health facilities had all their workers immunized against hepatitis B.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Poor medical waste management practices: 	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 37/47 were segregating medical waste,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 15/47 had colour coded bins and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 28/47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 had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functional incinerators/burning chambers</a:t>
            </a:r>
            <a:r>
              <a:rPr lang="en-GB" sz="2800" dirty="0"/>
              <a:t>.</a:t>
            </a:r>
          </a:p>
          <a:p>
            <a:endParaRPr lang="en-GB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5805264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990600"/>
          </a:xfrm>
        </p:spPr>
        <p:txBody>
          <a:bodyPr>
            <a:noAutofit/>
          </a:bodyPr>
          <a:lstStyle/>
          <a:p>
            <a:pPr algn="ctr"/>
            <a:r>
              <a:rPr lang="en-GB" b="1" dirty="0">
                <a:latin typeface="Arial" pitchFamily="34" charset="0"/>
                <a:cs typeface="Arial" pitchFamily="34" charset="0"/>
              </a:rPr>
              <a:t>Results cont’d-disposal of sharps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13B382E-45E7-4E61-B424-66450FFAAB61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5949280"/>
            <a:ext cx="121425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219200"/>
            <a:ext cx="3585592" cy="381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685800" y="5085184"/>
            <a:ext cx="3417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Improper disposal of sharps-recapping of needles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1219200"/>
            <a:ext cx="3528392" cy="393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932040" y="5099920"/>
            <a:ext cx="31683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Ideal disposal of sharps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920880" cy="126876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 </a:t>
            </a:r>
            <a:r>
              <a:rPr lang="en-GB" sz="4400" b="1" dirty="0">
                <a:latin typeface="Arial" pitchFamily="34" charset="0"/>
                <a:cs typeface="Arial" pitchFamily="34" charset="0"/>
              </a:rPr>
              <a:t>Results cont’d -Medical waste management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13B382E-45E7-4E61-B424-66450FFAAB61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510" y="1484784"/>
            <a:ext cx="3962492" cy="380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84784"/>
            <a:ext cx="410445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67544" y="5229200"/>
            <a:ext cx="3526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Lack of colour coded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bins/liners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81600" y="5257800"/>
            <a:ext cx="2319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No </a:t>
            </a:r>
            <a:r>
              <a:rPr lang="en-GB" dirty="0"/>
              <a:t>waste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segregation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5805264"/>
            <a:ext cx="129614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589240"/>
            <a:ext cx="1002035" cy="10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23833</TotalTime>
  <Words>780</Words>
  <Application>Microsoft Office PowerPoint</Application>
  <PresentationFormat>On-screen Show (4:3)</PresentationFormat>
  <Paragraphs>157</Paragraphs>
  <Slides>25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Equity</vt:lpstr>
      <vt:lpstr>IPC NEEDS ASSESSMENT IN NYANDARUA COUNTY, KENYA</vt:lpstr>
      <vt:lpstr>Map of Kenyan counties</vt:lpstr>
      <vt:lpstr>Presentation outline</vt:lpstr>
      <vt:lpstr>Background and objectives</vt:lpstr>
      <vt:lpstr>Background and objective cont’d</vt:lpstr>
      <vt:lpstr>Methodology</vt:lpstr>
      <vt:lpstr>Results</vt:lpstr>
      <vt:lpstr>Results cont’d-disposal of sharps</vt:lpstr>
      <vt:lpstr> Results cont’d -Medical waste management</vt:lpstr>
      <vt:lpstr>Results cont’d -Medical waste management</vt:lpstr>
      <vt:lpstr>Results cont’d -Medical waste management</vt:lpstr>
      <vt:lpstr>Results cont’d -Medical waste management</vt:lpstr>
      <vt:lpstr>Results cont’d</vt:lpstr>
      <vt:lpstr>Results cont’d- Reprocessing medical equipment</vt:lpstr>
      <vt:lpstr>Results cont’d-Reprocessing medical equipment</vt:lpstr>
      <vt:lpstr>Results cont’d-Reprocessing medical equipment</vt:lpstr>
      <vt:lpstr>Results cont’d-Reprocessing medical equipment</vt:lpstr>
      <vt:lpstr>Results-fuels used for autoclaving medical equipment/instruments</vt:lpstr>
      <vt:lpstr>Results cont’d- hand hygiene</vt:lpstr>
      <vt:lpstr>Results cont’d- hand hygiene</vt:lpstr>
      <vt:lpstr>          Conclusions</vt:lpstr>
      <vt:lpstr>Conclusions cont’d</vt:lpstr>
      <vt:lpstr>Conclusions cont’d</vt:lpstr>
      <vt:lpstr>Acknowledgement</vt:lpstr>
      <vt:lpstr>Slide 25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HOUSEHOLD FOOD PRODUCTION DIVERSITY AND DIETARY DIVERSITY OF CHILDREN AGED 0-59 MONTHS, SABUGO LOCATION, NYANDARUA</dc:title>
  <dc:creator>hwambui</dc:creator>
  <cp:lastModifiedBy>Eileen Wangai</cp:lastModifiedBy>
  <cp:revision>308</cp:revision>
  <dcterms:created xsi:type="dcterms:W3CDTF">2016-11-17T19:59:12Z</dcterms:created>
  <dcterms:modified xsi:type="dcterms:W3CDTF">2016-11-17T20:44:03Z</dcterms:modified>
</cp:coreProperties>
</file>