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87" r:id="rId4"/>
    <p:sldId id="257" r:id="rId5"/>
    <p:sldId id="258" r:id="rId6"/>
    <p:sldId id="280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81" r:id="rId15"/>
    <p:sldId id="282" r:id="rId16"/>
    <p:sldId id="283" r:id="rId17"/>
    <p:sldId id="266" r:id="rId18"/>
    <p:sldId id="267" r:id="rId19"/>
    <p:sldId id="284" r:id="rId20"/>
    <p:sldId id="285" r:id="rId21"/>
    <p:sldId id="268" r:id="rId22"/>
    <p:sldId id="288" r:id="rId23"/>
    <p:sldId id="269" r:id="rId24"/>
    <p:sldId id="270" r:id="rId25"/>
    <p:sldId id="276" r:id="rId26"/>
    <p:sldId id="272" r:id="rId27"/>
    <p:sldId id="274" r:id="rId28"/>
    <p:sldId id="275" r:id="rId29"/>
  </p:sldIdLst>
  <p:sldSz cx="9144000" cy="6858000" type="screen4x3"/>
  <p:notesSz cx="6858000" cy="9144000"/>
  <p:defaultTextStyle>
    <a:defPPr>
      <a:defRPr lang="sw-K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w-K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017F-D95F-4F87-87F9-0E814C125880}" type="datetimeFigureOut">
              <a:rPr lang="sw-KE" smtClean="0"/>
              <a:pPr/>
              <a:t>18/11/2016</a:t>
            </a:fld>
            <a:endParaRPr lang="sw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E074-5281-4CE2-9308-2913DFFEE9D6}" type="slidenum">
              <a:rPr lang="sw-KE" smtClean="0"/>
              <a:pPr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017F-D95F-4F87-87F9-0E814C125880}" type="datetimeFigureOut">
              <a:rPr lang="sw-KE" smtClean="0"/>
              <a:pPr/>
              <a:t>18/11/2016</a:t>
            </a:fld>
            <a:endParaRPr lang="sw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E074-5281-4CE2-9308-2913DFFEE9D6}" type="slidenum">
              <a:rPr lang="sw-KE" smtClean="0"/>
              <a:pPr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017F-D95F-4F87-87F9-0E814C125880}" type="datetimeFigureOut">
              <a:rPr lang="sw-KE" smtClean="0"/>
              <a:pPr/>
              <a:t>18/11/2016</a:t>
            </a:fld>
            <a:endParaRPr lang="sw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E074-5281-4CE2-9308-2913DFFEE9D6}" type="slidenum">
              <a:rPr lang="sw-KE" smtClean="0"/>
              <a:pPr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017F-D95F-4F87-87F9-0E814C125880}" type="datetimeFigureOut">
              <a:rPr lang="sw-KE" smtClean="0"/>
              <a:pPr/>
              <a:t>18/11/2016</a:t>
            </a:fld>
            <a:endParaRPr lang="sw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E074-5281-4CE2-9308-2913DFFEE9D6}" type="slidenum">
              <a:rPr lang="sw-KE" smtClean="0"/>
              <a:pPr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017F-D95F-4F87-87F9-0E814C125880}" type="datetimeFigureOut">
              <a:rPr lang="sw-KE" smtClean="0"/>
              <a:pPr/>
              <a:t>18/11/2016</a:t>
            </a:fld>
            <a:endParaRPr lang="sw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E074-5281-4CE2-9308-2913DFFEE9D6}" type="slidenum">
              <a:rPr lang="sw-KE" smtClean="0"/>
              <a:pPr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017F-D95F-4F87-87F9-0E814C125880}" type="datetimeFigureOut">
              <a:rPr lang="sw-KE" smtClean="0"/>
              <a:pPr/>
              <a:t>18/11/2016</a:t>
            </a:fld>
            <a:endParaRPr lang="sw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E074-5281-4CE2-9308-2913DFFEE9D6}" type="slidenum">
              <a:rPr lang="sw-KE" smtClean="0"/>
              <a:pPr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017F-D95F-4F87-87F9-0E814C125880}" type="datetimeFigureOut">
              <a:rPr lang="sw-KE" smtClean="0"/>
              <a:pPr/>
              <a:t>18/11/2016</a:t>
            </a:fld>
            <a:endParaRPr lang="sw-K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E074-5281-4CE2-9308-2913DFFEE9D6}" type="slidenum">
              <a:rPr lang="sw-KE" smtClean="0"/>
              <a:pPr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017F-D95F-4F87-87F9-0E814C125880}" type="datetimeFigureOut">
              <a:rPr lang="sw-KE" smtClean="0"/>
              <a:pPr/>
              <a:t>18/11/2016</a:t>
            </a:fld>
            <a:endParaRPr lang="sw-K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E074-5281-4CE2-9308-2913DFFEE9D6}" type="slidenum">
              <a:rPr lang="sw-KE" smtClean="0"/>
              <a:pPr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017F-D95F-4F87-87F9-0E814C125880}" type="datetimeFigureOut">
              <a:rPr lang="sw-KE" smtClean="0"/>
              <a:pPr/>
              <a:t>18/11/2016</a:t>
            </a:fld>
            <a:endParaRPr lang="sw-K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E074-5281-4CE2-9308-2913DFFEE9D6}" type="slidenum">
              <a:rPr lang="sw-KE" smtClean="0"/>
              <a:pPr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017F-D95F-4F87-87F9-0E814C125880}" type="datetimeFigureOut">
              <a:rPr lang="sw-KE" smtClean="0"/>
              <a:pPr/>
              <a:t>18/11/2016</a:t>
            </a:fld>
            <a:endParaRPr lang="sw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E074-5281-4CE2-9308-2913DFFEE9D6}" type="slidenum">
              <a:rPr lang="sw-KE" smtClean="0"/>
              <a:pPr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w-K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017F-D95F-4F87-87F9-0E814C125880}" type="datetimeFigureOut">
              <a:rPr lang="sw-KE" smtClean="0"/>
              <a:pPr/>
              <a:t>18/11/2016</a:t>
            </a:fld>
            <a:endParaRPr lang="sw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E074-5281-4CE2-9308-2913DFFEE9D6}" type="slidenum">
              <a:rPr lang="sw-KE" smtClean="0"/>
              <a:pPr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5017F-D95F-4F87-87F9-0E814C125880}" type="datetimeFigureOut">
              <a:rPr lang="sw-KE" smtClean="0"/>
              <a:pPr/>
              <a:t>18/11/2016</a:t>
            </a:fld>
            <a:endParaRPr lang="sw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w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8E074-5281-4CE2-9308-2913DFFEE9D6}" type="slidenum">
              <a:rPr lang="sw-KE" smtClean="0"/>
              <a:pPr/>
              <a:t>‹#›</a:t>
            </a:fld>
            <a:endParaRPr lang="sw-K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w-K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8600"/>
            <a:ext cx="7696200" cy="5867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University of Nairobi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College of Health Sciences</a:t>
            </a:r>
            <a:endParaRPr lang="sw-KE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Prof. Zipporah Ngumi\Desktop\INFECTION CONTROL  9.11.2016\IMG_00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7543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Risk Factors of Infection</a:t>
            </a:r>
            <a:endParaRPr lang="sw-K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Operative Surgery</a:t>
            </a:r>
          </a:p>
          <a:p>
            <a:r>
              <a:rPr lang="en-US" dirty="0" smtClean="0"/>
              <a:t>Intravascular &amp; Urinary Catheterization</a:t>
            </a:r>
          </a:p>
          <a:p>
            <a:r>
              <a:rPr lang="en-US" dirty="0" smtClean="0"/>
              <a:t>Mechanical ventilation</a:t>
            </a:r>
          </a:p>
          <a:p>
            <a:r>
              <a:rPr lang="en-US" dirty="0" smtClean="0"/>
              <a:t>Other factors – multiple injuries, burns, age (elderly or neonates), </a:t>
            </a:r>
            <a:r>
              <a:rPr lang="en-US" dirty="0" err="1" smtClean="0"/>
              <a:t>immuno</a:t>
            </a:r>
            <a:r>
              <a:rPr lang="en-US" dirty="0" smtClean="0"/>
              <a:t>-suppression, existing disease.</a:t>
            </a:r>
            <a:endParaRPr lang="sw-K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Inanimate Environment</a:t>
            </a:r>
            <a:endParaRPr lang="sw-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Is a reservoir of pathogens.</a:t>
            </a:r>
          </a:p>
          <a:p>
            <a:pPr>
              <a:buFontTx/>
              <a:buChar char="-"/>
            </a:pPr>
            <a:r>
              <a:rPr lang="en-US" dirty="0" smtClean="0"/>
              <a:t>Equipment, tables, files, sinks, Floor, Curtains, Linen</a:t>
            </a:r>
          </a:p>
          <a:p>
            <a:pPr>
              <a:buFontTx/>
              <a:buChar char="-"/>
            </a:pPr>
            <a:r>
              <a:rPr lang="en-US" dirty="0" smtClean="0"/>
              <a:t>High-quality cleaning and disinfection of all patient areas is important, especially surfaces close to the patient.</a:t>
            </a:r>
          </a:p>
          <a:p>
            <a:pPr>
              <a:buFontTx/>
              <a:buChar char="-"/>
            </a:pPr>
            <a:r>
              <a:rPr lang="en-US" dirty="0" smtClean="0"/>
              <a:t>Some pathogens can survive for long periods in the environment, particularly MRSA, VRE.</a:t>
            </a:r>
          </a:p>
          <a:p>
            <a:pPr>
              <a:buNone/>
            </a:pPr>
            <a:endParaRPr lang="en-US" dirty="0" smtClean="0"/>
          </a:p>
          <a:p>
            <a:pPr>
              <a:buFontTx/>
              <a:buChar char="-"/>
            </a:pPr>
            <a:endParaRPr lang="sw-K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Intrinsic contamination of Infusion Fluid</a:t>
            </a:r>
            <a:endParaRPr lang="sw-KE" dirty="0"/>
          </a:p>
        </p:txBody>
      </p:sp>
      <p:pic>
        <p:nvPicPr>
          <p:cNvPr id="1026" name="Picture 2" descr="C:\Users\Prof. Zipporah Ngumi\Desktop\icu-infections-infection-control-in-icus-23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for Prevention</a:t>
            </a:r>
            <a:endParaRPr lang="sw-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 washing</a:t>
            </a:r>
          </a:p>
          <a:p>
            <a:r>
              <a:rPr lang="en-US" dirty="0" smtClean="0"/>
              <a:t>Use gloves to prevent contamination of the hands when handling respiratory secretions.</a:t>
            </a:r>
          </a:p>
          <a:p>
            <a:r>
              <a:rPr lang="en-US" dirty="0" smtClean="0"/>
              <a:t>Wear gloves and gowns(contact precautions) during all contact with patients and items potentially contaminated with respiratory secretions.</a:t>
            </a:r>
          </a:p>
          <a:p>
            <a:r>
              <a:rPr lang="en-US" dirty="0" smtClean="0"/>
              <a:t>Use aseptic technique.</a:t>
            </a:r>
            <a:endParaRPr lang="sw-K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Washing</a:t>
            </a:r>
            <a:endParaRPr lang="sw-KE" dirty="0"/>
          </a:p>
        </p:txBody>
      </p:sp>
      <p:pic>
        <p:nvPicPr>
          <p:cNvPr id="3074" name="Picture 2" descr="C:\Users\PROF~1.ZIP\AppData\Local\Temp\IMG_00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Sanitizer</a:t>
            </a:r>
            <a:endParaRPr lang="sw-KE" dirty="0"/>
          </a:p>
        </p:txBody>
      </p:sp>
      <p:pic>
        <p:nvPicPr>
          <p:cNvPr id="4098" name="Picture 2" descr="C:\Users\Prof. Zipporah Ngumi\Desktop\INFECTION CONTROL  9.11.2016\IMG_00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548639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Thika</a:t>
            </a:r>
            <a:r>
              <a:rPr lang="en-US" dirty="0" smtClean="0"/>
              <a:t> Level V – New ICU</a:t>
            </a:r>
            <a:endParaRPr lang="sw-KE" dirty="0"/>
          </a:p>
        </p:txBody>
      </p:sp>
      <p:pic>
        <p:nvPicPr>
          <p:cNvPr id="5122" name="Picture 2" descr="C:\Users\PROF~1.ZIP\AppData\Local\Temp\2016-11-15-PHOTO-00000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09018" y="1600200"/>
            <a:ext cx="599678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Strategy for Prevention</a:t>
            </a:r>
            <a:endParaRPr lang="sw-K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Clean and decontaminate all equipment after use.</a:t>
            </a:r>
          </a:p>
          <a:p>
            <a:r>
              <a:rPr lang="en-US" sz="2800" dirty="0" smtClean="0"/>
              <a:t>Sterilize or use high-level disinfectant for all items that come into direct or indirect contact with mucous membranes.</a:t>
            </a:r>
          </a:p>
          <a:p>
            <a:r>
              <a:rPr lang="en-US" sz="2800" dirty="0" smtClean="0"/>
              <a:t>Rinse and dry items that have been chemically disinfected.</a:t>
            </a:r>
          </a:p>
          <a:p>
            <a:r>
              <a:rPr lang="en-US" sz="2800" dirty="0" smtClean="0"/>
              <a:t>Package and store items to prevent contamination before use.</a:t>
            </a:r>
          </a:p>
          <a:p>
            <a:r>
              <a:rPr lang="en-US" sz="2800" dirty="0" smtClean="0"/>
              <a:t>Keep environment clean and dry and dust free.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sw-K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INFECTION CONTROL MEASURES</a:t>
            </a:r>
            <a:endParaRPr lang="sw-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Identify Reservoir colonized and infected patients, Environmental contamination, common sources.</a:t>
            </a:r>
          </a:p>
          <a:p>
            <a:pPr marL="514350" indent="-514350">
              <a:buAutoNum type="arabicPeriod"/>
            </a:pPr>
            <a:r>
              <a:rPr lang="en-US" dirty="0" smtClean="0"/>
              <a:t>Halt transmission among patients. Improve hand washing and asepsis.  Barrier precautions (gloves, gown)  for colonized and infected patients eliminate any common sources.</a:t>
            </a:r>
          </a:p>
          <a:p>
            <a:pPr marL="514350" indent="-514350">
              <a:buAutoNum type="arabicPeriod"/>
            </a:pPr>
            <a:r>
              <a:rPr lang="en-US" dirty="0" smtClean="0"/>
              <a:t>Disinfect environment.</a:t>
            </a:r>
          </a:p>
          <a:p>
            <a:pPr marL="514350" indent="-514350">
              <a:buNone/>
            </a:pPr>
            <a:r>
              <a:rPr lang="en-US" dirty="0" smtClean="0"/>
              <a:t>4.</a:t>
            </a:r>
            <a:r>
              <a:rPr lang="en-US" dirty="0"/>
              <a:t>	</a:t>
            </a:r>
            <a:r>
              <a:rPr lang="en-US" dirty="0" smtClean="0"/>
              <a:t>Separate susceptible patients</a:t>
            </a:r>
          </a:p>
          <a:p>
            <a:pPr marL="514350" indent="-514350">
              <a:buNone/>
            </a:pPr>
            <a:r>
              <a:rPr lang="en-US" dirty="0" smtClean="0"/>
              <a:t>5.	Close unit to new admissions if necessary. </a:t>
            </a:r>
            <a:endParaRPr lang="sw-K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ROF~1.ZIP\AppData\Local\Temp\IMG_00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7315200" cy="5211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IPC IN SPECIALIZED UNITS FOCUSING IN ICUs</a:t>
            </a:r>
            <a:endParaRPr lang="sw-K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Introduction</a:t>
            </a:r>
          </a:p>
          <a:p>
            <a:r>
              <a:rPr lang="en-US" dirty="0" smtClean="0"/>
              <a:t>Hospital acquired infections is a major safety concern for both healthcare providers and patients.</a:t>
            </a:r>
          </a:p>
          <a:p>
            <a:r>
              <a:rPr lang="en-US" dirty="0" smtClean="0"/>
              <a:t>Considering morbidity, mortality, increased length of stay and cost, efforts should be made to make the hospital as safe as possible by preventing such infections.</a:t>
            </a:r>
            <a:endParaRPr lang="sw-K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rof. Zipporah Ngumi\Desktop\INFECTION CONTROL  9.11.2016\IMG_00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066800"/>
            <a:ext cx="6788945" cy="4572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Infection Control Measures</a:t>
            </a:r>
            <a:endParaRPr lang="sw-K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800" dirty="0" smtClean="0"/>
              <a:t>6.   Halt progression from Colonization to infection.</a:t>
            </a:r>
          </a:p>
          <a:p>
            <a:pPr marL="514350" indent="-514350">
              <a:buNone/>
            </a:pPr>
            <a:r>
              <a:rPr lang="en-US" sz="2800" dirty="0"/>
              <a:t>	</a:t>
            </a:r>
            <a:r>
              <a:rPr lang="en-US" sz="2800" dirty="0" smtClean="0"/>
              <a:t>Discontinue compromising factors when possible e.g. – </a:t>
            </a:r>
            <a:r>
              <a:rPr lang="en-US" sz="2800" dirty="0" err="1" smtClean="0"/>
              <a:t>extubate</a:t>
            </a:r>
            <a:r>
              <a:rPr lang="en-US" sz="2800" dirty="0" smtClean="0"/>
              <a:t>, remove </a:t>
            </a:r>
            <a:r>
              <a:rPr lang="en-US" sz="2800" dirty="0" err="1" smtClean="0"/>
              <a:t>nasogatric</a:t>
            </a:r>
            <a:r>
              <a:rPr lang="en-US" sz="2800" dirty="0" smtClean="0"/>
              <a:t> tube, bladder catheters, rotate IV Catheter sites, proper ventilation and pulmonary care.</a:t>
            </a:r>
          </a:p>
          <a:p>
            <a:pPr marL="514350" indent="-514350">
              <a:buNone/>
            </a:pPr>
            <a:r>
              <a:rPr lang="en-US" sz="2800" dirty="0" smtClean="0"/>
              <a:t>7.   Modify host factors. Treat underlying disease and complications. </a:t>
            </a:r>
          </a:p>
          <a:p>
            <a:pPr marL="514350" indent="-514350">
              <a:buNone/>
            </a:pPr>
            <a:r>
              <a:rPr lang="en-US" sz="2800" dirty="0"/>
              <a:t>	</a:t>
            </a:r>
            <a:r>
              <a:rPr lang="en-US" sz="2800" dirty="0" smtClean="0"/>
              <a:t>Control antibiotic use (rotate, restrict, stop use)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endParaRPr lang="sw-K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rof. Zipporah Ngumi\Desktop\INFECTION CONTROL  9.11.2016\IMG_00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838200"/>
            <a:ext cx="6788945" cy="5287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f-ZA" smtClean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f-ZA" b="1" dirty="0" smtClean="0"/>
              <a:t>Strategy of infection prevention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f-ZA" dirty="0" smtClean="0"/>
              <a:t>Strict attention to hand hygiene\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f-ZA" dirty="0" smtClean="0"/>
              <a:t>Prudent antibiotic use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f-ZA" dirty="0" smtClean="0"/>
              <a:t>Aseptic technique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f-ZA" dirty="0" smtClean="0"/>
              <a:t>Disinfection/sterilization of items and equipments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f-ZA" dirty="0" smtClean="0"/>
              <a:t>Education of staff on infection control awareness and practice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f-ZA" dirty="0" smtClean="0"/>
              <a:t>Keep environment clean , dry and dust free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f-ZA" dirty="0" smtClean="0"/>
              <a:t>Surveilance of nosoconial infection to identify problem areas and set priorities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af-ZA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af-Z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f-ZA" smtClean="0"/>
              <a:t>CAN WE CONTROL ICU 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f-ZA" dirty="0" smtClean="0"/>
              <a:t>The key to control antibiotics resistant pathogens in ICU is rigorous adherence to infection control guidelines and prevention of antibiotic misuse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f-ZA" dirty="0" smtClean="0"/>
              <a:t>Increase of infection control resources are a win-win-win investment.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f-ZA" dirty="0" smtClean="0"/>
              <a:t>                        - Reduce patient morbidity and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f-ZA" dirty="0" smtClean="0"/>
              <a:t>                          mortality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f-ZA" dirty="0" smtClean="0"/>
              <a:t>                        - Net cost saving to institution, society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f-ZA" dirty="0" smtClean="0"/>
              <a:t>                          and patient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f-ZA" dirty="0" smtClean="0"/>
              <a:t>                        - Improve patient satifaction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w-KE"/>
          </a:p>
        </p:txBody>
      </p:sp>
      <p:pic>
        <p:nvPicPr>
          <p:cNvPr id="2050" name="Picture 2" descr="C:\Users\Prof. Zipporah Ngumi\Desktop\icu-infections-infection-control-in-icus-54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f-ZA" dirty="0" smtClean="0"/>
              <a:t> </a:t>
            </a:r>
            <a:r>
              <a:rPr lang="af-ZA" sz="4000" dirty="0" smtClean="0"/>
              <a:t>An intervention to decrease catheter related bloodstream infections in the ICU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340225"/>
          </a:xfrm>
        </p:spPr>
        <p:txBody>
          <a:bodyPr rtlCol="0">
            <a:normAutofit fontScale="85000" lnSpcReduction="1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af-ZA" dirty="0" smtClean="0"/>
              <a:t>Hand washing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af-ZA" dirty="0" smtClean="0"/>
              <a:t>Use of full barrier precaution during placement of catheters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af-ZA" dirty="0" smtClean="0"/>
              <a:t>Cleansing the skin with chlorhexidine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af-ZA" dirty="0" smtClean="0"/>
              <a:t>Use of sites other than femoral vein when possible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af-ZA" dirty="0" smtClean="0"/>
              <a:t>Removal of catheters that were no longer needed 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f-ZA" dirty="0" smtClean="0"/>
              <a:t>       (Analysis included almost 2,000 ICU months and 375,750 catheter days of data)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f-ZA" dirty="0" smtClean="0"/>
              <a:t>       (NEngl J MED PRONOVOST P., ET AL, 355(26)2725-2732 2006</a:t>
            </a:r>
          </a:p>
          <a:p>
            <a:pPr marL="514350" indent="-51435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af-Z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f-ZA" dirty="0" smtClean="0"/>
              <a:t>ICU care is more invasive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f-ZA" smtClean="0"/>
              <a:t>More invasive life lines and procedures including surgeries</a:t>
            </a:r>
          </a:p>
          <a:p>
            <a:r>
              <a:rPr lang="af-ZA" smtClean="0"/>
              <a:t>Longer length of stay </a:t>
            </a:r>
          </a:p>
          <a:p>
            <a:r>
              <a:rPr lang="af-ZA" smtClean="0"/>
              <a:t>More IV and parenteral drugs</a:t>
            </a:r>
          </a:p>
          <a:p>
            <a:r>
              <a:rPr lang="af-ZA" smtClean="0"/>
              <a:t>More tube feeding and parenteral nutrition</a:t>
            </a:r>
          </a:p>
          <a:p>
            <a:r>
              <a:rPr lang="af-ZA" smtClean="0"/>
              <a:t>More ventilation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285875" y="1500188"/>
            <a:ext cx="5572125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af-ZA" sz="4400" dirty="0">
                <a:latin typeface="Calibri" pitchFamily="34" charset="0"/>
              </a:rPr>
              <a:t>HAVE YOU WASHED YOUR </a:t>
            </a:r>
            <a:r>
              <a:rPr lang="af-ZA" sz="4400" dirty="0" smtClean="0">
                <a:latin typeface="Calibri" pitchFamily="34" charset="0"/>
              </a:rPr>
              <a:t>HANDS?</a:t>
            </a:r>
            <a:endParaRPr lang="af-ZA" sz="4400" dirty="0">
              <a:latin typeface="Calibri" pitchFamily="34" charset="0"/>
            </a:endParaRPr>
          </a:p>
          <a:p>
            <a:pPr marL="514350" indent="-514350" algn="ctr"/>
            <a:endParaRPr lang="af-ZA" sz="4400" dirty="0">
              <a:latin typeface="Calibri" pitchFamily="34" charset="0"/>
            </a:endParaRPr>
          </a:p>
          <a:p>
            <a:pPr marL="514350" indent="-514350" algn="ctr"/>
            <a:endParaRPr lang="af-ZA" sz="4400" dirty="0">
              <a:latin typeface="Calibri" pitchFamily="34" charset="0"/>
            </a:endParaRPr>
          </a:p>
          <a:p>
            <a:pPr marL="514350" indent="-514350" algn="ctr"/>
            <a:r>
              <a:rPr lang="af-ZA" sz="4400" dirty="0">
                <a:latin typeface="Calibri" pitchFamily="34" charset="0"/>
              </a:rPr>
              <a:t>THANK YOU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7619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RISK OF INFECTIONS IN ICU</a:t>
            </a:r>
            <a:endParaRPr lang="sw-K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7696200" cy="472440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	Patients hospitalized in ICUs have 5-10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    times risk to acquire </a:t>
            </a:r>
            <a:r>
              <a:rPr lang="en-US" dirty="0" err="1" smtClean="0">
                <a:solidFill>
                  <a:schemeClr val="tx1"/>
                </a:solidFill>
              </a:rPr>
              <a:t>nosocomial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    infections 	than other hospital patients.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	Frequency of infections at different 	anatomic sites and risk of infections 	vary with the type of ICU, frequency of 	specific pathogens varies by infection 	site.</a:t>
            </a:r>
          </a:p>
          <a:p>
            <a:pPr algn="just">
              <a:buFont typeface="Arial" pitchFamily="34" charset="0"/>
              <a:buChar char="•"/>
            </a:pPr>
            <a:endParaRPr lang="sw-K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RISK OF INFECTIONS IN ICU cont.</a:t>
            </a:r>
            <a:endParaRPr lang="sw-K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algn="just"/>
            <a:r>
              <a:rPr lang="en-US" sz="2800" dirty="0" smtClean="0"/>
              <a:t>Contributing to Seriousness of </a:t>
            </a:r>
            <a:r>
              <a:rPr lang="en-US" sz="2800" dirty="0" err="1" smtClean="0"/>
              <a:t>nosocomial</a:t>
            </a:r>
            <a:r>
              <a:rPr lang="en-US" sz="2800" dirty="0" smtClean="0"/>
              <a:t> infections especially in ICUs is the increasing incidence of infections caused by antibiotic resistant pathogens.</a:t>
            </a:r>
          </a:p>
          <a:p>
            <a:pPr algn="just">
              <a:buNone/>
            </a:pPr>
            <a:endParaRPr lang="en-US" sz="2400" dirty="0"/>
          </a:p>
          <a:p>
            <a:pPr algn="just">
              <a:buNone/>
            </a:pPr>
            <a:r>
              <a:rPr lang="en-US" sz="2400" b="1" dirty="0" smtClean="0"/>
              <a:t>     Why do patients need ICU Care?</a:t>
            </a:r>
          </a:p>
          <a:p>
            <a:pPr algn="just">
              <a:buNone/>
            </a:pPr>
            <a:r>
              <a:rPr lang="en-US" sz="2400" dirty="0" smtClean="0"/>
              <a:t>      </a:t>
            </a:r>
            <a:r>
              <a:rPr lang="en-US" sz="2400" dirty="0" err="1" smtClean="0"/>
              <a:t>Ventilatory</a:t>
            </a:r>
            <a:r>
              <a:rPr lang="en-US" sz="2400" dirty="0" smtClean="0"/>
              <a:t> Support – Respiratory Failure, Pneumonia</a:t>
            </a:r>
          </a:p>
          <a:p>
            <a:pPr algn="just">
              <a:buNone/>
            </a:pPr>
            <a:r>
              <a:rPr lang="en-US" sz="2400" dirty="0" smtClean="0"/>
              <a:t>      </a:t>
            </a:r>
            <a:r>
              <a:rPr lang="en-US" sz="2400" dirty="0" err="1" smtClean="0"/>
              <a:t>Heamodynamic</a:t>
            </a:r>
            <a:r>
              <a:rPr lang="en-US" sz="2400" dirty="0" smtClean="0"/>
              <a:t> Support – Shock</a:t>
            </a:r>
          </a:p>
          <a:p>
            <a:pPr algn="just">
              <a:buNone/>
            </a:pPr>
            <a:r>
              <a:rPr lang="en-US" sz="2400" dirty="0" smtClean="0"/>
              <a:t>      Renal Replacement Therapy – Renal failure, severe Acidosis</a:t>
            </a:r>
          </a:p>
          <a:p>
            <a:pPr algn="just">
              <a:buNone/>
            </a:pPr>
            <a:r>
              <a:rPr lang="en-US" sz="2400" dirty="0" smtClean="0"/>
              <a:t>      Monitoring, Neurologic </a:t>
            </a:r>
            <a:r>
              <a:rPr lang="en-US" sz="2400" dirty="0" err="1" smtClean="0"/>
              <a:t>dysfuntion</a:t>
            </a:r>
            <a:r>
              <a:rPr lang="en-US" sz="2400" dirty="0" smtClean="0"/>
              <a:t>, Hematologic</a:t>
            </a:r>
            <a:endParaRPr lang="sw-K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Factors that increase Cross infection</a:t>
            </a:r>
            <a:endParaRPr lang="sw-KE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algn="just">
              <a:buAutoNum type="arabicPeriod"/>
            </a:pPr>
            <a:r>
              <a:rPr lang="en-US" sz="2800" dirty="0" smtClean="0"/>
              <a:t>Lack of Hand washing facilities.</a:t>
            </a:r>
          </a:p>
          <a:p>
            <a:pPr marL="514350" indent="-514350" algn="just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Patients close together</a:t>
            </a:r>
          </a:p>
          <a:p>
            <a:pPr marL="514350" indent="-514350" algn="just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Understaffing – nurse/patient ratio</a:t>
            </a:r>
          </a:p>
          <a:p>
            <a:pPr marL="514350" indent="-514350" algn="just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Preparation of IVs on the unit</a:t>
            </a:r>
          </a:p>
          <a:p>
            <a:pPr marL="514350" indent="-514350" algn="just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Lack of isolation facilities </a:t>
            </a:r>
            <a:r>
              <a:rPr lang="sw-KE" sz="2800" dirty="0" smtClean="0"/>
              <a:t> </a:t>
            </a:r>
          </a:p>
          <a:p>
            <a:pPr marL="514350" indent="-514350" algn="just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No separation of clean and dirty areas</a:t>
            </a:r>
          </a:p>
          <a:p>
            <a:pPr marL="514350" indent="-514350" algn="just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Excessive Antibiotic use</a:t>
            </a:r>
          </a:p>
          <a:p>
            <a:pPr marL="514350" indent="-514350" algn="just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Inadequate decontamination of items &amp; Equipment</a:t>
            </a:r>
          </a:p>
          <a:p>
            <a:pPr marL="514350" indent="-514350" algn="just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Inadequate cleaning of 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f-ZA" dirty="0" smtClean="0"/>
              <a:t>Some Health-care Associated Infections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f-ZA" dirty="0" smtClean="0"/>
              <a:t>UTI associated with Foley catheter</a:t>
            </a:r>
          </a:p>
          <a:p>
            <a:r>
              <a:rPr lang="af-ZA" dirty="0" smtClean="0"/>
              <a:t>Lower respiratory Tract Infection-post_op and ventilator depedent</a:t>
            </a:r>
          </a:p>
          <a:p>
            <a:r>
              <a:rPr lang="af-ZA" dirty="0" smtClean="0"/>
              <a:t>Skin necrosis (skin breakdown) </a:t>
            </a:r>
          </a:p>
          <a:p>
            <a:r>
              <a:rPr lang="af-ZA" dirty="0" smtClean="0"/>
              <a:t>Bloodstream infection and line associated</a:t>
            </a:r>
          </a:p>
          <a:p>
            <a:r>
              <a:rPr lang="af-ZA" dirty="0" smtClean="0"/>
              <a:t>Surgical site infection </a:t>
            </a:r>
          </a:p>
          <a:p>
            <a:r>
              <a:rPr lang="af-ZA" dirty="0" smtClean="0"/>
              <a:t>Nutritional related and malnutrition</a:t>
            </a:r>
          </a:p>
          <a:p>
            <a:endParaRPr lang="af-Z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FEVER IN THE ICU</a:t>
            </a:r>
            <a:endParaRPr lang="sw-K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ICU patients have several underlying Medical/</a:t>
            </a:r>
          </a:p>
          <a:p>
            <a:pPr>
              <a:buNone/>
            </a:pPr>
            <a:r>
              <a:rPr lang="en-US" dirty="0" smtClean="0"/>
              <a:t>surgical conditions</a:t>
            </a:r>
          </a:p>
          <a:p>
            <a:r>
              <a:rPr lang="en-US" dirty="0" smtClean="0"/>
              <a:t>Undergo many invasive diagnostic/therapeutic procedures.</a:t>
            </a:r>
          </a:p>
          <a:p>
            <a:r>
              <a:rPr lang="en-US" dirty="0" smtClean="0"/>
              <a:t>Fever in ICU must be thoroughly &amp; promptly evaluated to discriminate infections from non infectious </a:t>
            </a:r>
            <a:r>
              <a:rPr lang="en-US" dirty="0" err="1" smtClean="0"/>
              <a:t>aetiologies</a:t>
            </a:r>
            <a:r>
              <a:rPr lang="en-US" dirty="0" smtClean="0"/>
              <a:t>.</a:t>
            </a:r>
            <a:endParaRPr lang="sw-K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Infectious Causes of Fever in ICU</a:t>
            </a:r>
            <a:endParaRPr lang="sw-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Ventilator associated Pneumonia</a:t>
            </a:r>
          </a:p>
          <a:p>
            <a:r>
              <a:rPr lang="en-US" dirty="0" smtClean="0"/>
              <a:t>Catheter related blood stream infections</a:t>
            </a:r>
          </a:p>
          <a:p>
            <a:r>
              <a:rPr lang="en-US" dirty="0" err="1" smtClean="0"/>
              <a:t>Urosepsis</a:t>
            </a:r>
            <a:endParaRPr lang="en-US" dirty="0" smtClean="0"/>
          </a:p>
          <a:p>
            <a:r>
              <a:rPr lang="en-US" dirty="0" smtClean="0"/>
              <a:t>Intra-abdominal infections</a:t>
            </a:r>
          </a:p>
          <a:p>
            <a:r>
              <a:rPr lang="en-US" dirty="0" smtClean="0"/>
              <a:t>Sinus Infections</a:t>
            </a:r>
          </a:p>
          <a:p>
            <a:r>
              <a:rPr lang="en-US" dirty="0" err="1" smtClean="0"/>
              <a:t>Diarrhoea</a:t>
            </a:r>
            <a:endParaRPr lang="en-US" dirty="0" smtClean="0"/>
          </a:p>
          <a:p>
            <a:r>
              <a:rPr lang="en-US" dirty="0" smtClean="0"/>
              <a:t>Surgical site infections</a:t>
            </a:r>
          </a:p>
          <a:p>
            <a:r>
              <a:rPr lang="en-US" dirty="0" smtClean="0"/>
              <a:t>Intravenous line infections</a:t>
            </a:r>
          </a:p>
          <a:p>
            <a:r>
              <a:rPr lang="en-US" dirty="0" smtClean="0"/>
              <a:t>Drug fever</a:t>
            </a:r>
          </a:p>
          <a:p>
            <a:r>
              <a:rPr lang="en-US" dirty="0" smtClean="0"/>
              <a:t>Post operative fever</a:t>
            </a:r>
          </a:p>
          <a:p>
            <a:r>
              <a:rPr lang="en-US" dirty="0" smtClean="0"/>
              <a:t>Neurosurgical causes</a:t>
            </a:r>
          </a:p>
          <a:p>
            <a:endParaRPr lang="sw-K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pay attention to ICU Patients</a:t>
            </a:r>
            <a:endParaRPr lang="sw-K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Sickest Patients – Multiple diagnosis, multiple     			      organ failure, </a:t>
            </a:r>
            <a:r>
              <a:rPr lang="en-US" dirty="0" err="1" smtClean="0"/>
              <a:t>immuno</a:t>
            </a:r>
            <a:r>
              <a:rPr lang="en-US" dirty="0" smtClean="0"/>
              <a:t>-				      compromised, sepsis, 				      trauma</a:t>
            </a:r>
          </a:p>
          <a:p>
            <a:r>
              <a:rPr lang="en-US" dirty="0" smtClean="0"/>
              <a:t>Move less</a:t>
            </a:r>
          </a:p>
          <a:p>
            <a:r>
              <a:rPr lang="en-US" dirty="0" err="1" smtClean="0"/>
              <a:t>Malnourishe</a:t>
            </a:r>
            <a:r>
              <a:rPr lang="sw-KE" dirty="0" smtClean="0"/>
              <a:t>d</a:t>
            </a:r>
          </a:p>
          <a:p>
            <a:r>
              <a:rPr lang="en-US" dirty="0" smtClean="0"/>
              <a:t>More obtunded (Glasgow Coma Scale)</a:t>
            </a:r>
          </a:p>
          <a:p>
            <a:r>
              <a:rPr lang="en-US" dirty="0" smtClean="0"/>
              <a:t>Diabetes and Heart failure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786</Words>
  <Application>Microsoft Office PowerPoint</Application>
  <PresentationFormat>On-screen Show (4:3)</PresentationFormat>
  <Paragraphs>132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PowerPoint Presentation</vt:lpstr>
      <vt:lpstr>IPC IN SPECIALIZED UNITS FOCUSING IN ICUs</vt:lpstr>
      <vt:lpstr>RISK OF INFECTIONS IN ICU</vt:lpstr>
      <vt:lpstr>RISK OF INFECTIONS IN ICU cont.</vt:lpstr>
      <vt:lpstr>Factors that increase Cross infection</vt:lpstr>
      <vt:lpstr>Some Health-care Associated Infections</vt:lpstr>
      <vt:lpstr>FEVER IN THE ICU</vt:lpstr>
      <vt:lpstr>Infectious Causes of Fever in ICU</vt:lpstr>
      <vt:lpstr>Why pay attention to ICU Patients</vt:lpstr>
      <vt:lpstr>Risk Factors of Infection</vt:lpstr>
      <vt:lpstr>Inanimate Environment</vt:lpstr>
      <vt:lpstr>Intrinsic contamination of Infusion Fluid</vt:lpstr>
      <vt:lpstr>Strategy for Prevention</vt:lpstr>
      <vt:lpstr>Hand Washing</vt:lpstr>
      <vt:lpstr>Hand Sanitizer</vt:lpstr>
      <vt:lpstr>Thika Level V – New ICU</vt:lpstr>
      <vt:lpstr>Strategy for Prevention</vt:lpstr>
      <vt:lpstr>INFECTION CONTROL MEASURES</vt:lpstr>
      <vt:lpstr>PowerPoint Presentation</vt:lpstr>
      <vt:lpstr>PowerPoint Presentation</vt:lpstr>
      <vt:lpstr>Infection Control Measures</vt:lpstr>
      <vt:lpstr>PowerPoint Presentation</vt:lpstr>
      <vt:lpstr>CONCLUSION</vt:lpstr>
      <vt:lpstr>CAN WE CONTROL ICU INFECTION</vt:lpstr>
      <vt:lpstr>PowerPoint Presentation</vt:lpstr>
      <vt:lpstr> An intervention to decrease catheter related bloodstream infections in the ICU</vt:lpstr>
      <vt:lpstr>ICU care is more invasive 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OF INFECTIONS IN ICU</dc:title>
  <dc:creator>Prof. Zipporah Ngumi</dc:creator>
  <cp:lastModifiedBy>MBOGORI MAURICE</cp:lastModifiedBy>
  <cp:revision>54</cp:revision>
  <dcterms:created xsi:type="dcterms:W3CDTF">2016-11-17T11:49:11Z</dcterms:created>
  <dcterms:modified xsi:type="dcterms:W3CDTF">2016-11-18T07:19:51Z</dcterms:modified>
</cp:coreProperties>
</file>