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4" r:id="rId11"/>
    <p:sldId id="264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08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F6EA46C-3E4C-4570-8C08-706D44B9BE01}" type="datetimeFigureOut">
              <a:rPr lang="en-US" smtClean="0"/>
              <a:pPr/>
              <a:t>11/17/2016</a:t>
            </a:fld>
            <a:endParaRPr lang="en-GB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C17F517-F7A1-4768-8671-04334DD52A1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6EA46C-3E4C-4570-8C08-706D44B9BE01}" type="datetimeFigureOut">
              <a:rPr lang="en-US" smtClean="0"/>
              <a:pPr/>
              <a:t>11/17/2016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17F517-F7A1-4768-8671-04334DD52A1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F6EA46C-3E4C-4570-8C08-706D44B9BE01}" type="datetimeFigureOut">
              <a:rPr lang="en-US" smtClean="0"/>
              <a:pPr/>
              <a:t>11/17/2016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C17F517-F7A1-4768-8671-04334DD52A1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6EA46C-3E4C-4570-8C08-706D44B9BE01}" type="datetimeFigureOut">
              <a:rPr lang="en-US" smtClean="0"/>
              <a:pPr/>
              <a:t>11/17/2016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17F517-F7A1-4768-8671-04334DD52A1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F6EA46C-3E4C-4570-8C08-706D44B9BE01}" type="datetimeFigureOut">
              <a:rPr lang="en-US" smtClean="0"/>
              <a:pPr/>
              <a:t>11/17/2016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C17F517-F7A1-4768-8671-04334DD52A1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6EA46C-3E4C-4570-8C08-706D44B9BE01}" type="datetimeFigureOut">
              <a:rPr lang="en-US" smtClean="0"/>
              <a:pPr/>
              <a:t>11/17/2016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17F517-F7A1-4768-8671-04334DD52A1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6EA46C-3E4C-4570-8C08-706D44B9BE01}" type="datetimeFigureOut">
              <a:rPr lang="en-US" smtClean="0"/>
              <a:pPr/>
              <a:t>11/17/2016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17F517-F7A1-4768-8671-04334DD52A1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6EA46C-3E4C-4570-8C08-706D44B9BE01}" type="datetimeFigureOut">
              <a:rPr lang="en-US" smtClean="0"/>
              <a:pPr/>
              <a:t>11/17/2016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17F517-F7A1-4768-8671-04334DD52A1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F6EA46C-3E4C-4570-8C08-706D44B9BE01}" type="datetimeFigureOut">
              <a:rPr lang="en-US" smtClean="0"/>
              <a:pPr/>
              <a:t>11/17/2016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17F517-F7A1-4768-8671-04334DD52A1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6EA46C-3E4C-4570-8C08-706D44B9BE01}" type="datetimeFigureOut">
              <a:rPr lang="en-US" smtClean="0"/>
              <a:pPr/>
              <a:t>11/17/2016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17F517-F7A1-4768-8671-04334DD52A1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6EA46C-3E4C-4570-8C08-706D44B9BE01}" type="datetimeFigureOut">
              <a:rPr lang="en-US" smtClean="0"/>
              <a:pPr/>
              <a:t>11/17/2016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17F517-F7A1-4768-8671-04334DD52A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F6EA46C-3E4C-4570-8C08-706D44B9BE01}" type="datetimeFigureOut">
              <a:rPr lang="en-US" smtClean="0"/>
              <a:pPr/>
              <a:t>11/17/2016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C17F517-F7A1-4768-8671-04334DD52A1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wipe dir="r"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Evaluation of Application of Aseptic technique by Thika Level 5 Hospital 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Lucy Waweru</a:t>
            </a:r>
          </a:p>
          <a:p>
            <a:r>
              <a:rPr lang="en-GB" dirty="0" smtClean="0"/>
              <a:t>MScN</a:t>
            </a:r>
            <a:endParaRPr lang="en-GB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Ct.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Observation was done by observing the health workers as they performed their patient care procedures without their knowledge</a:t>
            </a:r>
          </a:p>
          <a:p>
            <a:r>
              <a:rPr lang="en-US" dirty="0" smtClean="0"/>
              <a:t>This was done in the months of July-to September 2015. </a:t>
            </a:r>
          </a:p>
          <a:p>
            <a:r>
              <a:rPr lang="en-US" dirty="0" smtClean="0"/>
              <a:t>Data analysis was done by use of  qualitative method.  </a:t>
            </a:r>
          </a:p>
          <a:p>
            <a:r>
              <a:rPr lang="en-US" dirty="0" smtClean="0"/>
              <a:t>Results was presented in photos and video</a:t>
            </a: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Results/finding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1026" name="Picture 2" descr="C:\Users\CME\Documents\CME DOCUMENTS\IPC\IPC PHOTOS\IMAG04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142984"/>
            <a:ext cx="5946775" cy="303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4857760"/>
            <a:ext cx="776578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/>
              <a:t>Figure 2: </a:t>
            </a:r>
            <a:r>
              <a:rPr lang="en-US" sz="2800" dirty="0" smtClean="0"/>
              <a:t>delivery pack placed on a trolley with spot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/>
              <a:t>of blood ready for the next patient</a:t>
            </a:r>
            <a:endParaRPr lang="en-GB" sz="280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C:\Users\CME\Documents\CME DOCUMENTS\IPC\IPC PHOTOS\INJECTABLE TROL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500042"/>
            <a:ext cx="5940425" cy="368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4786322"/>
            <a:ext cx="885821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Figure 4: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treatment trolley for injectable drugs with no kidney dish for carrying prepared drug to the patient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C:\Users\CME\Documents\CME DOCUMENTS\IPC\IPC PHOTOS\LUMB PUN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940425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4357694"/>
            <a:ext cx="92223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Figure 5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: Lumber puncture procedure without sterile tray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2143108" y="2071678"/>
          <a:ext cx="1008063" cy="517525"/>
        </p:xfrm>
        <a:graphic>
          <a:graphicData uri="http://schemas.openxmlformats.org/presentationml/2006/ole">
            <p:oleObj spid="_x0000_s5122" name="Packager Shell Object" showAsIcon="1" r:id="rId3" imgW="1345320" imgH="686880" progId="Package">
              <p:embed/>
            </p:oleObj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Other observed behaviors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In </a:t>
            </a:r>
            <a:r>
              <a:rPr lang="en-US" dirty="0"/>
              <a:t>some wards hand sanitizers were placed in the tea room next to the sink while none was in the ward.</a:t>
            </a:r>
            <a:endParaRPr lang="en-GB" dirty="0"/>
          </a:p>
          <a:p>
            <a:pPr lvl="0"/>
            <a:r>
              <a:rPr lang="en-US" dirty="0"/>
              <a:t>There were no saucers for placing drugs for patients </a:t>
            </a:r>
            <a:endParaRPr lang="en-GB" dirty="0"/>
          </a:p>
          <a:p>
            <a:pPr lvl="0"/>
            <a:r>
              <a:rPr lang="en-US" dirty="0"/>
              <a:t>No jugs for carrying clean water for patients</a:t>
            </a:r>
            <a:endParaRPr lang="en-GB" dirty="0"/>
          </a:p>
          <a:p>
            <a:pPr lvl="0"/>
            <a:r>
              <a:rPr lang="en-US" dirty="0"/>
              <a:t>In many wards staff did not wash/sanitize their hands as they </a:t>
            </a:r>
            <a:r>
              <a:rPr lang="en-US" dirty="0" smtClean="0"/>
              <a:t>changed </a:t>
            </a:r>
            <a:r>
              <a:rPr lang="en-US" dirty="0"/>
              <a:t>gloves between patients</a:t>
            </a:r>
            <a:endParaRPr lang="en-GB" dirty="0"/>
          </a:p>
          <a:p>
            <a:endParaRPr lang="en-GB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Conclusion 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</a:t>
            </a:r>
            <a:r>
              <a:rPr lang="en-US" dirty="0"/>
              <a:t>are gaps in application of aseptic technique </a:t>
            </a:r>
            <a:r>
              <a:rPr lang="en-US" dirty="0" smtClean="0"/>
              <a:t>by </a:t>
            </a:r>
            <a:r>
              <a:rPr lang="en-US" dirty="0"/>
              <a:t>both qualified and students health workers.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could compromise quality of care given to our patient by introducing </a:t>
            </a:r>
            <a:r>
              <a:rPr lang="en-US" dirty="0" err="1"/>
              <a:t>nosocomial</a:t>
            </a:r>
            <a:r>
              <a:rPr lang="en-US" dirty="0"/>
              <a:t> infection to the patients.</a:t>
            </a:r>
            <a:endParaRPr lang="en-GB" dirty="0"/>
          </a:p>
          <a:p>
            <a:endParaRPr lang="en-GB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Recommendations 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Share </a:t>
            </a:r>
            <a:r>
              <a:rPr lang="en-US" dirty="0"/>
              <a:t>the findings with all departments through CME</a:t>
            </a:r>
            <a:endParaRPr lang="en-GB" dirty="0"/>
          </a:p>
          <a:p>
            <a:pPr lvl="0"/>
            <a:r>
              <a:rPr lang="en-US" dirty="0"/>
              <a:t>Sensitize staff on aseptic </a:t>
            </a:r>
            <a:r>
              <a:rPr lang="en-US" dirty="0" smtClean="0"/>
              <a:t>technique during hospital CMEs</a:t>
            </a:r>
            <a:endParaRPr lang="en-GB" dirty="0"/>
          </a:p>
          <a:p>
            <a:pPr lvl="0"/>
            <a:r>
              <a:rPr lang="en-US" dirty="0"/>
              <a:t>IPC committee to Make standard operating procedure for all invasive procedures to follow aseptic technique as provided for by </a:t>
            </a:r>
            <a:r>
              <a:rPr lang="en-US" dirty="0" smtClean="0"/>
              <a:t>National </a:t>
            </a:r>
            <a:r>
              <a:rPr lang="en-US" dirty="0"/>
              <a:t>IPC </a:t>
            </a:r>
            <a:r>
              <a:rPr lang="en-US" dirty="0" smtClean="0"/>
              <a:t>guidelines for health workers</a:t>
            </a:r>
            <a:endParaRPr lang="en-GB" dirty="0"/>
          </a:p>
          <a:p>
            <a:endParaRPr lang="en-GB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Action taken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Findings shared with staff through meetings and CME platforms</a:t>
            </a:r>
            <a:endParaRPr lang="en-GB" dirty="0" smtClean="0"/>
          </a:p>
          <a:p>
            <a:pPr lvl="0"/>
            <a:r>
              <a:rPr lang="en-US" dirty="0" smtClean="0"/>
              <a:t>Preparation of aseptic technique SOP</a:t>
            </a:r>
            <a:endParaRPr lang="en-GB" dirty="0" smtClean="0"/>
          </a:p>
          <a:p>
            <a:pPr lvl="0"/>
            <a:r>
              <a:rPr lang="en-US" dirty="0" smtClean="0"/>
              <a:t>Assembling of patient care equipment to standard to support aseptic technique practice.</a:t>
            </a: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46500" y="857232"/>
            <a:ext cx="5383020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isometricOffAxis2Left"/>
              <a:lightRig rig="brightRoom" dir="t"/>
            </a:scene3d>
            <a:sp3d extrusionH="57150" contourW="6350" prstMaterial="plastic">
              <a:bevelT w="20320" h="20320" prst="artDeco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7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The end </a:t>
            </a:r>
          </a:p>
          <a:p>
            <a:pPr algn="ctr"/>
            <a:r>
              <a:rPr lang="en-US" sz="7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Thank you</a:t>
            </a:r>
            <a:endParaRPr lang="en-US" sz="7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16" y="0"/>
            <a:ext cx="7000956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Aseptic technique is a combination of efforts to prevent entry of microorganisms into any area of the body where they are likely to cause infection.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is one of the ways IPC use to reduce </a:t>
            </a:r>
            <a:r>
              <a:rPr lang="en-US" dirty="0" err="1" smtClean="0"/>
              <a:t>nosocomial</a:t>
            </a:r>
            <a:r>
              <a:rPr lang="en-US" dirty="0" smtClean="0"/>
              <a:t> </a:t>
            </a:r>
            <a:r>
              <a:rPr lang="en-US" dirty="0"/>
              <a:t>infections during patient care </a:t>
            </a:r>
            <a:r>
              <a:rPr lang="en-US" dirty="0" smtClean="0"/>
              <a:t>procedures</a:t>
            </a:r>
          </a:p>
          <a:p>
            <a:r>
              <a:rPr lang="en-US" dirty="0" smtClean="0"/>
              <a:t>( </a:t>
            </a:r>
            <a:r>
              <a:rPr lang="en-US" dirty="0"/>
              <a:t>National Infection and Control Guidelines for health care services-Kenya 2010). </a:t>
            </a:r>
            <a:endParaRPr lang="en-GB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Ct.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researcher </a:t>
            </a:r>
            <a:r>
              <a:rPr lang="en-US" dirty="0" smtClean="0"/>
              <a:t>had </a:t>
            </a:r>
            <a:r>
              <a:rPr lang="en-US" dirty="0"/>
              <a:t>observed a few occasions where aseptic technique was not </a:t>
            </a:r>
            <a:r>
              <a:rPr lang="en-US" dirty="0" smtClean="0"/>
              <a:t>observed</a:t>
            </a:r>
          </a:p>
          <a:p>
            <a:r>
              <a:rPr lang="en-US" dirty="0" err="1" smtClean="0"/>
              <a:t>Nosocomial</a:t>
            </a:r>
            <a:r>
              <a:rPr lang="en-US" dirty="0" smtClean="0"/>
              <a:t> </a:t>
            </a:r>
            <a:r>
              <a:rPr lang="en-US" dirty="0"/>
              <a:t>infections could cause considerable morbidity and </a:t>
            </a:r>
            <a:r>
              <a:rPr lang="en-US" dirty="0" smtClean="0"/>
              <a:t>sufferings</a:t>
            </a:r>
            <a:r>
              <a:rPr lang="en-US" dirty="0"/>
              <a:t>, </a:t>
            </a:r>
            <a:r>
              <a:rPr lang="en-US" dirty="0" smtClean="0"/>
              <a:t>and mortality </a:t>
            </a:r>
            <a:r>
              <a:rPr lang="en-US" dirty="0"/>
              <a:t>in patients, </a:t>
            </a:r>
            <a:endParaRPr lang="en-US" dirty="0" smtClean="0"/>
          </a:p>
          <a:p>
            <a:r>
              <a:rPr lang="en-US" dirty="0" smtClean="0"/>
              <a:t>Increase </a:t>
            </a:r>
            <a:r>
              <a:rPr lang="en-US" dirty="0"/>
              <a:t>treatment costs, and increase the length of hospital stay for patients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IPC precautions are not applied in hospital setting (Spengler &amp; </a:t>
            </a:r>
            <a:r>
              <a:rPr lang="en-US" dirty="0" err="1"/>
              <a:t>Greenough</a:t>
            </a:r>
            <a:r>
              <a:rPr lang="en-US" dirty="0"/>
              <a:t>, 1978). </a:t>
            </a:r>
            <a:endParaRPr lang="en-GB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Ct.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Primary way of transmission of the pathogens is by contact with hospital </a:t>
            </a:r>
            <a:r>
              <a:rPr lang="en-US" dirty="0" smtClean="0"/>
              <a:t>staff</a:t>
            </a:r>
          </a:p>
          <a:p>
            <a:r>
              <a:rPr lang="en-US" dirty="0" smtClean="0"/>
              <a:t>Infections </a:t>
            </a:r>
            <a:r>
              <a:rPr lang="en-US" dirty="0"/>
              <a:t>due to' indwelling urinary catheters </a:t>
            </a:r>
            <a:r>
              <a:rPr lang="en-US" dirty="0" smtClean="0"/>
              <a:t>and</a:t>
            </a:r>
          </a:p>
          <a:p>
            <a:r>
              <a:rPr lang="en-US" dirty="0" smtClean="0"/>
              <a:t> </a:t>
            </a:r>
            <a:r>
              <a:rPr lang="en-US" dirty="0"/>
              <a:t>vascular </a:t>
            </a:r>
            <a:r>
              <a:rPr lang="en-US" dirty="0" err="1"/>
              <a:t>cannulae</a:t>
            </a:r>
            <a:r>
              <a:rPr lang="en-US" dirty="0"/>
              <a:t> are other common predisposing factors.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common </a:t>
            </a:r>
            <a:r>
              <a:rPr lang="en-US" dirty="0" err="1"/>
              <a:t>nosocomial</a:t>
            </a:r>
            <a:r>
              <a:rPr lang="en-US" dirty="0"/>
              <a:t> infections are urinary tract infections, wound infections, pneumonia, and </a:t>
            </a:r>
            <a:r>
              <a:rPr lang="en-US" dirty="0" err="1" smtClean="0"/>
              <a:t>bacteraemias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Zulkifli</a:t>
            </a:r>
            <a:r>
              <a:rPr lang="en-US" dirty="0"/>
              <a:t>, </a:t>
            </a:r>
            <a:r>
              <a:rPr lang="en-US" dirty="0" err="1"/>
              <a:t>Thayaparan</a:t>
            </a:r>
            <a:r>
              <a:rPr lang="en-US" dirty="0"/>
              <a:t>, Fatimah &amp; Salamah,1996).</a:t>
            </a:r>
            <a:endParaRPr lang="en-GB" dirty="0"/>
          </a:p>
          <a:p>
            <a:endParaRPr lang="en-GB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Ct.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Important IPC measure for best practices are adherence to aseptic technique by health </a:t>
            </a:r>
            <a:r>
              <a:rPr lang="en-US" dirty="0" smtClean="0"/>
              <a:t>staff</a:t>
            </a:r>
          </a:p>
          <a:p>
            <a:r>
              <a:rPr lang="en-US" dirty="0" smtClean="0"/>
              <a:t> </a:t>
            </a:r>
            <a:r>
              <a:rPr lang="en-US" dirty="0"/>
              <a:t>in patients’ procedures such as hand washing, gloving, gowning, </a:t>
            </a:r>
            <a:endParaRPr lang="en-US" dirty="0" smtClean="0"/>
          </a:p>
          <a:p>
            <a:r>
              <a:rPr lang="en-US" dirty="0" smtClean="0"/>
              <a:t>I.M </a:t>
            </a:r>
            <a:r>
              <a:rPr lang="en-US" dirty="0"/>
              <a:t>injection, </a:t>
            </a:r>
            <a:r>
              <a:rPr lang="en-US" dirty="0" err="1"/>
              <a:t>venepuncture</a:t>
            </a:r>
            <a:r>
              <a:rPr lang="en-US" dirty="0"/>
              <a:t> and bladder catheterization</a:t>
            </a:r>
            <a:endParaRPr lang="en-GB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Objectives of the evaluation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To </a:t>
            </a:r>
            <a:r>
              <a:rPr lang="en-US" dirty="0"/>
              <a:t>find out if the health workers observe aseptic technique during patient care procedure</a:t>
            </a:r>
            <a:endParaRPr lang="en-GB" dirty="0"/>
          </a:p>
          <a:p>
            <a:pPr lvl="0"/>
            <a:r>
              <a:rPr lang="en-US" dirty="0"/>
              <a:t>Make relevant recommendation to improve IPC standards precautions compliance in the hospital</a:t>
            </a:r>
            <a:endParaRPr lang="en-GB" dirty="0"/>
          </a:p>
          <a:p>
            <a:endParaRPr lang="en-GB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Justification 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IPC </a:t>
            </a:r>
            <a:r>
              <a:rPr lang="en-US" dirty="0"/>
              <a:t>is </a:t>
            </a:r>
            <a:r>
              <a:rPr lang="en-US" dirty="0" smtClean="0"/>
              <a:t>one of </a:t>
            </a:r>
            <a:r>
              <a:rPr lang="en-US" dirty="0"/>
              <a:t>the measures taken in provision of quality care in any hospital in the world. </a:t>
            </a:r>
            <a:endParaRPr lang="en-US" dirty="0" smtClean="0"/>
          </a:p>
          <a:p>
            <a:r>
              <a:rPr lang="en-US" dirty="0" smtClean="0"/>
              <a:t>Thika </a:t>
            </a:r>
            <a:r>
              <a:rPr lang="en-US" dirty="0"/>
              <a:t>Level 5 hospital is one of such </a:t>
            </a:r>
            <a:r>
              <a:rPr lang="en-US" dirty="0" smtClean="0"/>
              <a:t>hospitals </a:t>
            </a:r>
            <a:r>
              <a:rPr lang="en-US" dirty="0"/>
              <a:t>and has embraced IPC guidelines for its protocols in patient care.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hospital is a teaching hospital which needs to uphold standards and </a:t>
            </a:r>
            <a:r>
              <a:rPr lang="en-US" dirty="0" smtClean="0"/>
              <a:t>guidelines. </a:t>
            </a:r>
          </a:p>
          <a:p>
            <a:r>
              <a:rPr lang="en-US" dirty="0" smtClean="0"/>
              <a:t> </a:t>
            </a:r>
            <a:r>
              <a:rPr lang="en-US" dirty="0"/>
              <a:t>It is therefore important to regularly check how well this practice is done </a:t>
            </a:r>
            <a:endParaRPr lang="en-US" dirty="0" smtClean="0"/>
          </a:p>
          <a:p>
            <a:r>
              <a:rPr lang="en-US" dirty="0" smtClean="0"/>
              <a:t>and </a:t>
            </a:r>
            <a:r>
              <a:rPr lang="en-US" dirty="0"/>
              <a:t>if gaps are found necessary recommendations be done for the hospital to take necessary action to improve on patient care.</a:t>
            </a:r>
            <a:endParaRPr lang="en-GB" dirty="0"/>
          </a:p>
          <a:p>
            <a:endParaRPr lang="en-GB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Methodology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Study site: Thika Level 5 is Kiambu County’s referral and teaching Hospital </a:t>
            </a:r>
          </a:p>
          <a:p>
            <a:r>
              <a:rPr lang="en-US" sz="3600" dirty="0" smtClean="0"/>
              <a:t>The study used </a:t>
            </a:r>
            <a:r>
              <a:rPr lang="en-US" sz="3600" dirty="0"/>
              <a:t>a cross-sectional descriptive method</a:t>
            </a:r>
            <a:r>
              <a:rPr lang="en-US" sz="3600" dirty="0" smtClean="0"/>
              <a:t>.</a:t>
            </a:r>
          </a:p>
          <a:p>
            <a:r>
              <a:rPr lang="en-US" sz="3600" dirty="0" smtClean="0"/>
              <a:t> </a:t>
            </a:r>
            <a:r>
              <a:rPr lang="en-US" sz="3600" dirty="0"/>
              <a:t>Data collection tool </a:t>
            </a:r>
            <a:r>
              <a:rPr lang="en-US" sz="3600" dirty="0" smtClean="0"/>
              <a:t>was by </a:t>
            </a:r>
            <a:r>
              <a:rPr lang="en-US" sz="3600" dirty="0"/>
              <a:t>observational check list which </a:t>
            </a:r>
            <a:r>
              <a:rPr lang="en-US" sz="3600" dirty="0" smtClean="0"/>
              <a:t>was </a:t>
            </a:r>
            <a:r>
              <a:rPr lang="en-US" sz="3600" dirty="0"/>
              <a:t>filled by the researcher</a:t>
            </a:r>
            <a:r>
              <a:rPr lang="en-US" sz="3600" dirty="0" smtClean="0"/>
              <a:t>.</a:t>
            </a:r>
          </a:p>
          <a:p>
            <a:pPr>
              <a:buNone/>
            </a:pPr>
            <a:endParaRPr lang="en-US" sz="3600" dirty="0" smtClean="0"/>
          </a:p>
          <a:p>
            <a:endParaRPr lang="en-GB" sz="36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257</TotalTime>
  <Words>645</Words>
  <Application>Microsoft Office PowerPoint</Application>
  <PresentationFormat>On-screen Show (4:3)</PresentationFormat>
  <Paragraphs>63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Opulent</vt:lpstr>
      <vt:lpstr>Packager Shell Object</vt:lpstr>
      <vt:lpstr>Evaluation of Application of Aseptic technique by Thika Level 5 Hospital  </vt:lpstr>
      <vt:lpstr>Slide 2</vt:lpstr>
      <vt:lpstr>Introduction </vt:lpstr>
      <vt:lpstr>Ct.</vt:lpstr>
      <vt:lpstr>Ct.</vt:lpstr>
      <vt:lpstr>Ct.</vt:lpstr>
      <vt:lpstr>Objectives of the evaluation </vt:lpstr>
      <vt:lpstr>Justification  </vt:lpstr>
      <vt:lpstr>Methodology  </vt:lpstr>
      <vt:lpstr>Ct.</vt:lpstr>
      <vt:lpstr>Results/finding </vt:lpstr>
      <vt:lpstr>Slide 12</vt:lpstr>
      <vt:lpstr>Slide 13</vt:lpstr>
      <vt:lpstr>Slide 14</vt:lpstr>
      <vt:lpstr>Other observed behaviors </vt:lpstr>
      <vt:lpstr>Conclusion  </vt:lpstr>
      <vt:lpstr>Recommendations  </vt:lpstr>
      <vt:lpstr>Action taken 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Aplication of Aseptic technique by hospital</dc:title>
  <dc:creator>willy</dc:creator>
  <cp:lastModifiedBy>willy</cp:lastModifiedBy>
  <cp:revision>30</cp:revision>
  <dcterms:created xsi:type="dcterms:W3CDTF">2016-11-10T11:26:39Z</dcterms:created>
  <dcterms:modified xsi:type="dcterms:W3CDTF">2016-11-17T08:44:10Z</dcterms:modified>
</cp:coreProperties>
</file>