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4" r:id="rId4"/>
    <p:sldId id="271" r:id="rId5"/>
    <p:sldId id="257" r:id="rId6"/>
    <p:sldId id="284" r:id="rId7"/>
    <p:sldId id="269" r:id="rId8"/>
    <p:sldId id="260" r:id="rId9"/>
    <p:sldId id="261" r:id="rId10"/>
    <p:sldId id="262" r:id="rId11"/>
    <p:sldId id="280" r:id="rId12"/>
    <p:sldId id="275" r:id="rId13"/>
    <p:sldId id="263" r:id="rId14"/>
    <p:sldId id="277" r:id="rId15"/>
    <p:sldId id="265" r:id="rId16"/>
    <p:sldId id="281" r:id="rId17"/>
    <p:sldId id="266" r:id="rId18"/>
    <p:sldId id="26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8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E8EE-656A-42D4-83D4-0255ECE6B3AE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0F2D-2515-42FA-BD9A-7DCD4F09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6700" dirty="0" smtClean="0"/>
              <a:t>SHARPS INJURY PREVENTION IN THE INTRAOPERATIVE SETTING 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7308"/>
            <a:ext cx="9144000" cy="1745674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365126"/>
            <a:ext cx="7917873" cy="944130"/>
          </a:xfrm>
        </p:spPr>
        <p:txBody>
          <a:bodyPr/>
          <a:lstStyle/>
          <a:p>
            <a:pPr algn="ctr"/>
            <a:r>
              <a:rPr lang="en-US" dirty="0" smtClean="0"/>
              <a:t>Risk </a:t>
            </a:r>
            <a:r>
              <a:rPr lang="en-US" dirty="0"/>
              <a:t>Reduction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280073" cy="4782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dirty="0" smtClean="0"/>
              <a:t>Practice </a:t>
            </a:r>
            <a:r>
              <a:rPr lang="en-US" sz="3600" dirty="0"/>
              <a:t>“</a:t>
            </a:r>
            <a:r>
              <a:rPr lang="en-US" sz="3600" i="1" dirty="0">
                <a:solidFill>
                  <a:srgbClr val="FF0000"/>
                </a:solidFill>
              </a:rPr>
              <a:t>Hands </a:t>
            </a:r>
            <a:r>
              <a:rPr lang="en-US" sz="3600" i="1" dirty="0" smtClean="0">
                <a:solidFill>
                  <a:srgbClr val="FF0000"/>
                </a:solidFill>
              </a:rPr>
              <a:t>Free” </a:t>
            </a:r>
            <a:r>
              <a:rPr lang="en-US" sz="3600" i="1" dirty="0" smtClean="0"/>
              <a:t>technique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smtClean="0"/>
              <a:t>by </a:t>
            </a:r>
            <a:r>
              <a:rPr lang="en-US" sz="3600" dirty="0" smtClean="0"/>
              <a:t>Identify </a:t>
            </a:r>
            <a:r>
              <a:rPr lang="en-US" sz="3600" dirty="0"/>
              <a:t>a </a:t>
            </a:r>
            <a:r>
              <a:rPr lang="en-US" sz="3600" dirty="0">
                <a:solidFill>
                  <a:srgbClr val="FF0000"/>
                </a:solidFill>
              </a:rPr>
              <a:t>“</a:t>
            </a:r>
            <a:r>
              <a:rPr lang="en-US" sz="3600" b="1" i="1" dirty="0">
                <a:solidFill>
                  <a:srgbClr val="FF0000"/>
                </a:solidFill>
              </a:rPr>
              <a:t>Neutral Zone</a:t>
            </a:r>
            <a:r>
              <a:rPr lang="en-US" sz="3600" dirty="0">
                <a:solidFill>
                  <a:srgbClr val="FF0000"/>
                </a:solidFill>
              </a:rPr>
              <a:t>”.</a:t>
            </a:r>
            <a:r>
              <a:rPr lang="en-US" sz="3600" dirty="0"/>
              <a:t> </a:t>
            </a:r>
            <a:r>
              <a:rPr lang="en-US" sz="3600" dirty="0" smtClean="0"/>
              <a:t>This is </a:t>
            </a:r>
            <a:r>
              <a:rPr lang="en-US" sz="3600" dirty="0"/>
              <a:t>designated area on the surgical field where sharps can be given to or received from the </a:t>
            </a:r>
            <a:r>
              <a:rPr lang="en-US" sz="3600" dirty="0" smtClean="0"/>
              <a:t>surgeon</a:t>
            </a:r>
          </a:p>
          <a:p>
            <a:pPr marL="0" indent="0">
              <a:buNone/>
            </a:pPr>
            <a:r>
              <a:rPr lang="en-US" sz="3600" dirty="0" smtClean="0"/>
              <a:t>Training of staffs on sharps safety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Monitor gloves periodically for punctures. </a:t>
            </a:r>
            <a:r>
              <a:rPr lang="en-US" sz="3600" dirty="0" smtClean="0"/>
              <a:t>	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U</a:t>
            </a:r>
            <a:r>
              <a:rPr lang="en-US" sz="3600" dirty="0" smtClean="0"/>
              <a:t>se needle holder when unloading blades</a:t>
            </a:r>
          </a:p>
          <a:p>
            <a:pPr marL="0" indent="0">
              <a:buNone/>
            </a:pPr>
            <a:endParaRPr lang="en-US" sz="5800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/>
          <a:lstStyle/>
          <a:p>
            <a:pPr algn="ctr"/>
            <a:r>
              <a:rPr lang="en-US" dirty="0" smtClean="0"/>
              <a:t>Neutral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8" y="1545215"/>
            <a:ext cx="10356272" cy="48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pPr algn="ctr"/>
            <a:r>
              <a:rPr lang="en-US" dirty="0" smtClean="0"/>
              <a:t>scalpel </a:t>
            </a:r>
            <a:r>
              <a:rPr lang="en-US" dirty="0"/>
              <a:t>disarmer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46910"/>
            <a:ext cx="8250382" cy="54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pPr algn="ctr"/>
            <a:r>
              <a:rPr lang="en-US" b="1" dirty="0" smtClean="0"/>
              <a:t>Risk </a:t>
            </a:r>
            <a:r>
              <a:rPr lang="en-US" b="1" dirty="0"/>
              <a:t>Reduction Strategies </a:t>
            </a:r>
            <a:r>
              <a:rPr lang="en-US" b="1" dirty="0" err="1" smtClean="0"/>
              <a:t>Cont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2370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Use needle holder when tying sutures knots</a:t>
            </a:r>
          </a:p>
          <a:p>
            <a:pPr marL="0" indent="0">
              <a:buNone/>
            </a:pPr>
            <a:r>
              <a:rPr lang="en-US" sz="3600" dirty="0" smtClean="0"/>
              <a:t>When </a:t>
            </a:r>
            <a:r>
              <a:rPr lang="en-US" sz="3600" dirty="0"/>
              <a:t>cleaning instrumentation don non-penetrating gloves along with PPE’s to protect against accidental injury from sharp </a:t>
            </a:r>
            <a:r>
              <a:rPr lang="en-US" sz="3600" dirty="0" smtClean="0"/>
              <a:t>items</a:t>
            </a:r>
          </a:p>
          <a:p>
            <a:pPr marL="0" indent="0">
              <a:buNone/>
            </a:pPr>
            <a:r>
              <a:rPr lang="en-US" sz="3600" dirty="0" smtClean="0"/>
              <a:t>Use </a:t>
            </a:r>
            <a:r>
              <a:rPr lang="en-US" sz="3600" dirty="0"/>
              <a:t>tongs to grasp instrumentation rather than reaching blindly into sink.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n-US" dirty="0" smtClean="0"/>
              <a:t>Handling Instrument during Cleaning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286000"/>
            <a:ext cx="5043054" cy="430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74" y="2286000"/>
            <a:ext cx="5264726" cy="43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Other Strategies to </a:t>
            </a:r>
            <a:r>
              <a:rPr lang="en-US" b="1" dirty="0"/>
              <a:t>Reduce Sharp Injuries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946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err="1" smtClean="0"/>
              <a:t>i</a:t>
            </a:r>
            <a:r>
              <a:rPr lang="en-US" sz="3600" dirty="0" smtClean="0"/>
              <a:t>) Keep </a:t>
            </a:r>
            <a:r>
              <a:rPr lang="en-US" sz="3600" dirty="0"/>
              <a:t>track of and account for all sharp items. </a:t>
            </a:r>
            <a:endParaRPr lang="en-US" sz="3600" dirty="0" smtClean="0"/>
          </a:p>
          <a:p>
            <a:pPr marL="571500" indent="-571500">
              <a:buFont typeface="+mj-lt"/>
              <a:buAutoNum type="romanL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ii) Keep </a:t>
            </a:r>
            <a:r>
              <a:rPr lang="en-US" sz="3600" dirty="0"/>
              <a:t>hands away from surgical site when sharp devices are in use. </a:t>
            </a:r>
            <a:endParaRPr lang="en-US" sz="3600" dirty="0" smtClean="0"/>
          </a:p>
          <a:p>
            <a:pPr marL="571500" indent="-571500">
              <a:buFont typeface="+mj-lt"/>
              <a:buAutoNum type="romanL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iii) When </a:t>
            </a:r>
            <a:r>
              <a:rPr lang="en-US" sz="3600" dirty="0"/>
              <a:t>counting sharps in the needle book, always use an instrument to help separate for visualization.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Other Strategies in </a:t>
            </a:r>
            <a:r>
              <a:rPr lang="en-US" b="1" dirty="0"/>
              <a:t>Reduce Sharp Injuries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946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iv) Communicate </a:t>
            </a:r>
            <a:r>
              <a:rPr lang="en-US" sz="3600" dirty="0"/>
              <a:t>location and use of neutral zone to the surgical team. </a:t>
            </a:r>
            <a:endParaRPr lang="en-US" sz="3600" dirty="0" smtClean="0"/>
          </a:p>
          <a:p>
            <a:pPr marL="571500" indent="-571500">
              <a:buFont typeface="+mj-lt"/>
              <a:buAutoNum type="romanL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v) Give </a:t>
            </a:r>
            <a:r>
              <a:rPr lang="en-US" sz="3600" dirty="0"/>
              <a:t>verbal notification when passing a sharp device. </a:t>
            </a:r>
            <a:endParaRPr lang="en-US" sz="3600" dirty="0" smtClean="0"/>
          </a:p>
          <a:p>
            <a:pPr marL="571500" indent="-571500">
              <a:buFont typeface="+mj-lt"/>
              <a:buAutoNum type="romanL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vi) Organize </a:t>
            </a:r>
            <a:r>
              <a:rPr lang="en-US" sz="3600" dirty="0"/>
              <a:t>work area so </a:t>
            </a:r>
            <a:r>
              <a:rPr lang="en-US" sz="3600" dirty="0" smtClean="0"/>
              <a:t>that sharps </a:t>
            </a:r>
            <a:r>
              <a:rPr lang="en-US" sz="3600" dirty="0"/>
              <a:t>are pointed away from team members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vii) The  staff who generate the sharps is best placed to dispose them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320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Create a sharps safety educational training which focuses on improving handling of </a:t>
            </a:r>
            <a:r>
              <a:rPr lang="en-US" sz="3600" dirty="0" smtClean="0"/>
              <a:t>sharp, </a:t>
            </a:r>
            <a:r>
              <a:rPr lang="en-US" sz="3600" dirty="0"/>
              <a:t>instruments and to enhance the </a:t>
            </a:r>
            <a:r>
              <a:rPr lang="en-US" sz="3600" dirty="0" smtClean="0"/>
              <a:t>surgical </a:t>
            </a:r>
            <a:r>
              <a:rPr lang="en-US" sz="3600" dirty="0"/>
              <a:t>skills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Effective communication during surgery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Use </a:t>
            </a:r>
            <a:r>
              <a:rPr lang="en-US" sz="3600" dirty="0"/>
              <a:t>the blade disarmer when unloading knife blades. 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/>
          <a:lstStyle/>
          <a:p>
            <a:pPr algn="ctr"/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5174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Use of neutral zone  that eliminates the hand to hand passing of sharps.</a:t>
            </a:r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Use puncture resistant gloves and tongs when cleaning instrumentation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59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20820">
            <a:off x="838200" y="365125"/>
            <a:ext cx="10515600" cy="6181148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/>
              <a:t>Thank you </a:t>
            </a:r>
            <a:endParaRPr lang="en-US" sz="8800" b="1" i="1" dirty="0"/>
          </a:p>
        </p:txBody>
      </p:sp>
    </p:spTree>
    <p:extLst>
      <p:ext uri="{BB962C8B-B14F-4D97-AF65-F5344CB8AC3E}">
        <p14:creationId xmlns:p14="http://schemas.microsoft.com/office/powerpoint/2010/main" val="3672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Presented by: </a:t>
            </a:r>
            <a:r>
              <a:rPr lang="en-US" sz="4400" dirty="0" err="1" smtClean="0"/>
              <a:t>Pascalia</a:t>
            </a:r>
            <a:r>
              <a:rPr lang="en-US" sz="4400" dirty="0" smtClean="0"/>
              <a:t>  </a:t>
            </a:r>
            <a:r>
              <a:rPr lang="en-US" sz="4400" dirty="0" err="1" smtClean="0"/>
              <a:t>Ojakaa</a:t>
            </a:r>
            <a:endParaRPr lang="en-US" sz="4400" dirty="0" smtClean="0"/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                               </a:t>
            </a:r>
            <a:r>
              <a:rPr lang="en-US" sz="4400" smtClean="0"/>
              <a:t>BScN</a:t>
            </a:r>
            <a:r>
              <a:rPr lang="en-US" sz="4400" dirty="0" smtClean="0"/>
              <a:t>/ORN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00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To provide knowledge of best practices related to sharps </a:t>
            </a:r>
            <a:r>
              <a:rPr lang="en-US" dirty="0" smtClean="0"/>
              <a:t>safety: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Hands-free </a:t>
            </a:r>
            <a:r>
              <a:rPr lang="en-US" dirty="0"/>
              <a:t>technique in reducing the incidence of percutaneous injuries, contaminations, and glove tears arising from handling sharp instruments.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sharp injury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sharp injury is a penetrating stab wound from a needle, scalpel, or other sharp object that may result in exposure to blood or other body fluids.(CDC)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205345"/>
            <a:ext cx="11866417" cy="5320146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It is </a:t>
            </a:r>
            <a:r>
              <a:rPr lang="en-US" sz="3200" dirty="0"/>
              <a:t>estimated nearly 600,000 to 800,000 percutaneous injuries that occur annually among healthcare workers.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Research </a:t>
            </a:r>
            <a:r>
              <a:rPr lang="en-US" sz="3200" dirty="0"/>
              <a:t>indicates injuries from sharp devices occur in </a:t>
            </a:r>
            <a:r>
              <a:rPr lang="en-US" sz="3200" dirty="0" smtClean="0"/>
              <a:t>7-15</a:t>
            </a:r>
            <a:r>
              <a:rPr lang="en-US" sz="3200" dirty="0"/>
              <a:t>% of all surgical procedures.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Surgeons </a:t>
            </a:r>
            <a:r>
              <a:rPr lang="en-US" sz="3200" dirty="0"/>
              <a:t>and First Assistants/Residents have the highest risk of injury at 59%.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Scrub </a:t>
            </a:r>
            <a:r>
              <a:rPr lang="en-US" sz="3200" dirty="0"/>
              <a:t>personnel have the second highest frequency at 19%.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Anesthesia </a:t>
            </a:r>
            <a:r>
              <a:rPr lang="en-US" sz="3200" dirty="0"/>
              <a:t>personnel and circulating nurses are the third highest at 6%.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sharp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 </a:t>
            </a:r>
            <a:r>
              <a:rPr lang="en-US" dirty="0" err="1" smtClean="0"/>
              <a:t>toucher</a:t>
            </a:r>
            <a:r>
              <a:rPr lang="en-US" dirty="0" smtClean="0"/>
              <a:t>/Anger</a:t>
            </a:r>
            <a:endParaRPr lang="en-US" dirty="0" smtClean="0"/>
          </a:p>
          <a:p>
            <a:r>
              <a:rPr lang="en-US" dirty="0" smtClean="0"/>
              <a:t>Absenteeism</a:t>
            </a:r>
          </a:p>
          <a:p>
            <a:r>
              <a:rPr lang="en-US" dirty="0" smtClean="0"/>
              <a:t>Presenteeism</a:t>
            </a:r>
          </a:p>
          <a:p>
            <a:r>
              <a:rPr lang="en-US" dirty="0" smtClean="0"/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10930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Factors Influencing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2"/>
            <a:ext cx="10515600" cy="50707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Type </a:t>
            </a:r>
            <a:r>
              <a:rPr lang="en-US" sz="3600" dirty="0"/>
              <a:t>of </a:t>
            </a:r>
            <a:r>
              <a:rPr lang="en-US" sz="3600" dirty="0" smtClean="0"/>
              <a:t>surgical </a:t>
            </a:r>
            <a:r>
              <a:rPr lang="en-US" sz="3600" dirty="0"/>
              <a:t>procedure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Characteristics </a:t>
            </a:r>
            <a:r>
              <a:rPr lang="en-US" sz="3600" dirty="0"/>
              <a:t>of the device &amp; equipment used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Nature </a:t>
            </a:r>
            <a:r>
              <a:rPr lang="en-US" sz="3600" dirty="0"/>
              <a:t>of work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Space </a:t>
            </a:r>
            <a:r>
              <a:rPr lang="en-US" sz="3600" dirty="0"/>
              <a:t>and visibility within operative fields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Level </a:t>
            </a:r>
            <a:r>
              <a:rPr lang="en-US" sz="3600" dirty="0"/>
              <a:t>of staffing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Frequency </a:t>
            </a:r>
            <a:r>
              <a:rPr lang="en-US" sz="3600" dirty="0"/>
              <a:t>of emergency patient care situations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smtClean="0"/>
              <a:t>Pace </a:t>
            </a:r>
            <a:r>
              <a:rPr lang="en-US" sz="3600" dirty="0"/>
              <a:t>of work </a:t>
            </a:r>
          </a:p>
        </p:txBody>
      </p:sp>
    </p:spTree>
    <p:extLst>
      <p:ext uri="{BB962C8B-B14F-4D97-AF65-F5344CB8AC3E}">
        <p14:creationId xmlns:p14="http://schemas.microsoft.com/office/powerpoint/2010/main" val="38358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75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Most Injuries Occur when: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254"/>
            <a:ext cx="10515600" cy="527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i</a:t>
            </a:r>
            <a:r>
              <a:rPr lang="en-US" sz="3200" dirty="0" smtClean="0"/>
              <a:t>) Loading </a:t>
            </a:r>
            <a:r>
              <a:rPr lang="en-US" sz="3200" dirty="0"/>
              <a:t>Needle </a:t>
            </a:r>
            <a:r>
              <a:rPr lang="en-US" sz="3200" dirty="0" smtClean="0"/>
              <a:t>Holder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ii) Hand </a:t>
            </a:r>
            <a:r>
              <a:rPr lang="en-US" sz="3200" dirty="0"/>
              <a:t>to Hand passing of needles between </a:t>
            </a:r>
            <a:r>
              <a:rPr lang="en-US" sz="3200" dirty="0" smtClean="0"/>
              <a:t>scrub nurse </a:t>
            </a:r>
            <a:r>
              <a:rPr lang="en-US" sz="3200" dirty="0"/>
              <a:t>and surgeon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iii) </a:t>
            </a:r>
            <a:r>
              <a:rPr lang="en-US" sz="3200" dirty="0"/>
              <a:t>K</a:t>
            </a:r>
            <a:r>
              <a:rPr lang="en-US" sz="3200" dirty="0" smtClean="0"/>
              <a:t>not tying  </a:t>
            </a:r>
            <a:r>
              <a:rPr lang="en-US" sz="3200" dirty="0"/>
              <a:t>when a needle is attached </a:t>
            </a:r>
            <a:r>
              <a:rPr lang="en-US" sz="3200" dirty="0" smtClean="0"/>
              <a:t>to a suture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iv) When </a:t>
            </a:r>
            <a:r>
              <a:rPr lang="en-US" sz="3200" dirty="0"/>
              <a:t>surgeon </a:t>
            </a:r>
            <a:r>
              <a:rPr lang="en-US" sz="3200" dirty="0" smtClean="0"/>
              <a:t>sutures/cutting </a:t>
            </a:r>
            <a:r>
              <a:rPr lang="en-US" sz="3200" dirty="0"/>
              <a:t>toward themselves or to an assistant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76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Most Injuries </a:t>
            </a:r>
            <a:r>
              <a:rPr lang="en-US" b="1" dirty="0" smtClean="0"/>
              <a:t>Occur </a:t>
            </a:r>
            <a:r>
              <a:rPr lang="en-US" b="1" dirty="0" err="1" smtClean="0"/>
              <a:t>Cont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v) When </a:t>
            </a:r>
            <a:r>
              <a:rPr lang="en-US" sz="3600" dirty="0"/>
              <a:t>retracting or stretching tissues with hands </a:t>
            </a:r>
          </a:p>
          <a:p>
            <a:pPr marL="0" indent="0">
              <a:buNone/>
            </a:pPr>
            <a:r>
              <a:rPr lang="en-US" sz="3600" dirty="0" smtClean="0"/>
              <a:t>vi) When </a:t>
            </a:r>
            <a:r>
              <a:rPr lang="en-US" sz="3600" dirty="0"/>
              <a:t>placing used needle in an overfilled sharps container </a:t>
            </a:r>
          </a:p>
          <a:p>
            <a:pPr marL="0" indent="0">
              <a:buNone/>
            </a:pPr>
            <a:r>
              <a:rPr lang="en-US" sz="3600" dirty="0" smtClean="0"/>
              <a:t>vii) Loading </a:t>
            </a:r>
            <a:r>
              <a:rPr lang="en-US" sz="3600" dirty="0"/>
              <a:t>or removing a disposable scalpel blade on a reusable knife handle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viii) Recouping of needles after use </a:t>
            </a:r>
          </a:p>
          <a:p>
            <a:pPr marL="571500" indent="-571500">
              <a:buFont typeface="+mj-lt"/>
              <a:buAutoNum type="romanLcPeriod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531</Words>
  <Application>Microsoft Office PowerPoint</Application>
  <PresentationFormat>Custom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SHARPS INJURY PREVENTION IN THE INTRAOPERATIVE SETTING </vt:lpstr>
      <vt:lpstr>.</vt:lpstr>
      <vt:lpstr>Objective</vt:lpstr>
      <vt:lpstr> What is sharp injury </vt:lpstr>
      <vt:lpstr>Background  </vt:lpstr>
      <vt:lpstr>Impact of sharp injuries</vt:lpstr>
      <vt:lpstr> Factors Influencing Exposure</vt:lpstr>
      <vt:lpstr> Most Injuries Occur when:</vt:lpstr>
      <vt:lpstr>Most Injuries Occur Cont’</vt:lpstr>
      <vt:lpstr>Risk Reduction Strategies </vt:lpstr>
      <vt:lpstr>Neutral Zone</vt:lpstr>
      <vt:lpstr>scalpel disarmer </vt:lpstr>
      <vt:lpstr>Risk Reduction Strategies Cont’</vt:lpstr>
      <vt:lpstr>Handling Instrument during Cleaning</vt:lpstr>
      <vt:lpstr> Other Strategies to Reduce Sharp Injuries </vt:lpstr>
      <vt:lpstr> Other Strategies in Reduce Sharp Injuries </vt:lpstr>
      <vt:lpstr>Summary </vt:lpstr>
      <vt:lpstr>Summary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SHARPS INJURY PREVENTION IN THE INTRAOPERATIVE SETTING</dc:title>
  <dc:creator>DANIEL</dc:creator>
  <cp:lastModifiedBy>POjaka</cp:lastModifiedBy>
  <cp:revision>30</cp:revision>
  <dcterms:created xsi:type="dcterms:W3CDTF">2016-09-11T09:27:47Z</dcterms:created>
  <dcterms:modified xsi:type="dcterms:W3CDTF">2016-11-17T06:12:03Z</dcterms:modified>
</cp:coreProperties>
</file>