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4"/>
  </p:notesMasterIdLst>
  <p:sldIdLst>
    <p:sldId id="312" r:id="rId2"/>
    <p:sldId id="354" r:id="rId3"/>
    <p:sldId id="315" r:id="rId4"/>
    <p:sldId id="316" r:id="rId5"/>
    <p:sldId id="317" r:id="rId6"/>
    <p:sldId id="318" r:id="rId7"/>
    <p:sldId id="322" r:id="rId8"/>
    <p:sldId id="319" r:id="rId9"/>
    <p:sldId id="320" r:id="rId10"/>
    <p:sldId id="321" r:id="rId11"/>
    <p:sldId id="332" r:id="rId12"/>
    <p:sldId id="297" r:id="rId13"/>
    <p:sldId id="355" r:id="rId14"/>
    <p:sldId id="356" r:id="rId15"/>
    <p:sldId id="379" r:id="rId16"/>
    <p:sldId id="380" r:id="rId17"/>
    <p:sldId id="391" r:id="rId18"/>
    <p:sldId id="298" r:id="rId19"/>
    <p:sldId id="381" r:id="rId20"/>
    <p:sldId id="333" r:id="rId21"/>
    <p:sldId id="334" r:id="rId22"/>
    <p:sldId id="357" r:id="rId23"/>
    <p:sldId id="383" r:id="rId24"/>
    <p:sldId id="382" r:id="rId25"/>
    <p:sldId id="358" r:id="rId26"/>
    <p:sldId id="349" r:id="rId27"/>
    <p:sldId id="359" r:id="rId28"/>
    <p:sldId id="360" r:id="rId29"/>
    <p:sldId id="361" r:id="rId30"/>
    <p:sldId id="362" r:id="rId31"/>
    <p:sldId id="363" r:id="rId32"/>
    <p:sldId id="364" r:id="rId33"/>
    <p:sldId id="365" r:id="rId34"/>
    <p:sldId id="366" r:id="rId35"/>
    <p:sldId id="367" r:id="rId36"/>
    <p:sldId id="368" r:id="rId37"/>
    <p:sldId id="371" r:id="rId38"/>
    <p:sldId id="372" r:id="rId39"/>
    <p:sldId id="392" r:id="rId40"/>
    <p:sldId id="393" r:id="rId41"/>
    <p:sldId id="373" r:id="rId42"/>
    <p:sldId id="374" r:id="rId43"/>
    <p:sldId id="335" r:id="rId44"/>
    <p:sldId id="311" r:id="rId45"/>
    <p:sldId id="375" r:id="rId46"/>
    <p:sldId id="336" r:id="rId47"/>
    <p:sldId id="376" r:id="rId48"/>
    <p:sldId id="338" r:id="rId49"/>
    <p:sldId id="386" r:id="rId50"/>
    <p:sldId id="387" r:id="rId51"/>
    <p:sldId id="388" r:id="rId52"/>
    <p:sldId id="390" r:id="rId53"/>
    <p:sldId id="389" r:id="rId54"/>
    <p:sldId id="337" r:id="rId55"/>
    <p:sldId id="339" r:id="rId56"/>
    <p:sldId id="300" r:id="rId57"/>
    <p:sldId id="304" r:id="rId58"/>
    <p:sldId id="305" r:id="rId59"/>
    <p:sldId id="323" r:id="rId60"/>
    <p:sldId id="325" r:id="rId61"/>
    <p:sldId id="330" r:id="rId62"/>
    <p:sldId id="331" r:id="rId63"/>
    <p:sldId id="327" r:id="rId64"/>
    <p:sldId id="313" r:id="rId65"/>
    <p:sldId id="314" r:id="rId66"/>
    <p:sldId id="328" r:id="rId67"/>
    <p:sldId id="329" r:id="rId68"/>
    <p:sldId id="340" r:id="rId69"/>
    <p:sldId id="306" r:id="rId70"/>
    <p:sldId id="350" r:id="rId71"/>
    <p:sldId id="351" r:id="rId72"/>
    <p:sldId id="352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270" r:id="rId81"/>
    <p:sldId id="257" r:id="rId82"/>
    <p:sldId id="258" r:id="rId83"/>
    <p:sldId id="259" r:id="rId84"/>
    <p:sldId id="260" r:id="rId85"/>
    <p:sldId id="263" r:id="rId86"/>
    <p:sldId id="264" r:id="rId87"/>
    <p:sldId id="265" r:id="rId88"/>
    <p:sldId id="271" r:id="rId89"/>
    <p:sldId id="277" r:id="rId90"/>
    <p:sldId id="289" r:id="rId91"/>
    <p:sldId id="290" r:id="rId92"/>
    <p:sldId id="292" r:id="rId93"/>
    <p:sldId id="293" r:id="rId94"/>
    <p:sldId id="294" r:id="rId95"/>
    <p:sldId id="291" r:id="rId96"/>
    <p:sldId id="377" r:id="rId97"/>
    <p:sldId id="384" r:id="rId98"/>
    <p:sldId id="370" r:id="rId99"/>
    <p:sldId id="369" r:id="rId100"/>
    <p:sldId id="385" r:id="rId101"/>
    <p:sldId id="326" r:id="rId102"/>
    <p:sldId id="324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5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FC448-AE92-43F8-8550-C27309B2A391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AF906-CBF6-4CD9-BEF8-AA594B2C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8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Paul Erhlich, a German-born physician and scientist in the fields of hematology, immunology, and chemotherapy and Nobel Prize winner in 1908, recognized early on that drug-resistance was a complicating issue when treating certain disease states. Now, although his statement of “Drug Resistance follows the drug like a faithful shadow” was more relevant at that time to cancer-chemotherapy, he recognized this as being important for antimicrobial therapy as well – he originally discovered Arsphenamine, or Salvarsan, the first known medical treatment of syphilis.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7CB56B-CF03-4684-B113-1666D7F7199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1951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AF906-CBF6-4CD9-BEF8-AA594B2C5E3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5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A586A-79F4-411C-ADA2-3B171EF877E4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343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A586A-79F4-411C-ADA2-3B171EF877E4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343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C669EB01-8AE0-4B18-A710-4B52594ECBEC}" type="slidenum">
              <a:rPr lang="en-GB" sz="1200"/>
              <a:pPr algn="r" eaLnBrk="1" hangingPunct="1"/>
              <a:t>21</a:t>
            </a:fld>
            <a:endParaRPr lang="en-GB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1689667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1795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862013" y="746125"/>
            <a:ext cx="4967287" cy="3725863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A586A-79F4-411C-ADA2-3B171EF877E4}" type="slidenum">
              <a:rPr lang="ko-KR" altLang="en-US" smtClean="0">
                <a:solidFill>
                  <a:prstClr val="black"/>
                </a:solidFill>
                <a:latin typeface="맑은 고딕"/>
              </a:rPr>
              <a:pPr/>
              <a:t>53</a:t>
            </a:fld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359984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2A1B0A6-B07C-4233-919A-9D4C5F2444F8}" type="slidenum">
              <a:rPr lang="en-US" altLang="en-US" smtClean="0"/>
              <a:pPr eaLnBrk="1" hangingPunct="1"/>
              <a:t>57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3322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040E08-E892-4F00-8F89-9DAA2ED9DD7D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GB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08323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CF79C4-948C-47EA-9C3E-DFDF0FA219B9}" type="slidenum">
              <a:rPr lang="en-US" altLang="en-US" sz="1200"/>
              <a:pPr eaLnBrk="1" hangingPunct="1"/>
              <a:t>68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4729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2051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2052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5077" name="Rectangle 2053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5078" name="Rectangle 20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205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8" name="Rectangle 205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9" name="Rectangle 205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2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6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6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2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9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3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6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6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514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4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40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854E84DD-2DAB-4000-853B-1E387E8AC62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140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en-US"/>
          </a:p>
        </p:txBody>
      </p:sp>
      <p:sp>
        <p:nvSpPr>
          <p:cNvPr id="5140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F24C666D-473F-435C-B428-9C934210CFBA}" type="slidenum">
              <a:rPr lang="en-US" smtClean="0"/>
              <a:t>‹#›</a:t>
            </a:fld>
            <a:endParaRPr lang="en-US"/>
          </a:p>
        </p:txBody>
      </p:sp>
      <p:sp>
        <p:nvSpPr>
          <p:cNvPr id="307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blogs.usembassy.gov/laselectiondelambassade/fact-sheet-obama-administration-releases-national-action-plan-to-combat-antibiotic-resistant-bacteria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mad-id.circamarketing.com/wp-content/uploads/2012/01/mad_id_featured_9.jpg" TargetMode="Externa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oosingwisely.org.au/recommendations/asid#1342" TargetMode="External"/><Relationship Id="rId2" Type="http://schemas.openxmlformats.org/officeDocument/2006/relationships/hyperlink" Target="http://www.choosingwisely.org.au/recommendations/asid#1341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hoosingwisely.org.au/recommendations/asid#1343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oosingwisely.org.au/recommendations/shpa#1351" TargetMode="Externa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oosingwisely.org.au/recommendations/anzsgm#1535" TargetMode="Externa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oosingwisely.org.au/recommendations/anzics#1466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52400" y="152400"/>
            <a:ext cx="8915400" cy="6629400"/>
          </a:xfrm>
        </p:spPr>
        <p:txBody>
          <a:bodyPr>
            <a:noAutofit/>
          </a:bodyPr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4000" b="1" dirty="0" smtClean="0"/>
              <a:t>AMR and IPC</a:t>
            </a:r>
            <a:endParaRPr lang="en-US" sz="4000" b="1" dirty="0"/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Prof. Gunturu Revathi</a:t>
            </a:r>
          </a:p>
          <a:p>
            <a:pPr marL="457200" lvl="1" indent="0" algn="ctr">
              <a:buNone/>
            </a:pPr>
            <a:r>
              <a:rPr lang="en-US" sz="3600" b="1" dirty="0" smtClean="0">
                <a:solidFill>
                  <a:schemeClr val="tx1"/>
                </a:solidFill>
              </a:rPr>
              <a:t>Consultant Microbiologist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The Aga Khan University Hospital, Nairobi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IPNET  Conference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16-11-2011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Gelian Hotel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Machakos</a:t>
            </a:r>
          </a:p>
        </p:txBody>
      </p:sp>
    </p:spTree>
    <p:extLst>
      <p:ext uri="{BB962C8B-B14F-4D97-AF65-F5344CB8AC3E}">
        <p14:creationId xmlns:p14="http://schemas.microsoft.com/office/powerpoint/2010/main" val="20941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8" y="457200"/>
            <a:ext cx="875806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5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04800" y="457200"/>
            <a:ext cx="8534400" cy="598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latin typeface="Arial" pitchFamily="34" charset="0"/>
              </a:rPr>
              <a:t>Summary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600" dirty="0">
                <a:latin typeface="Arial" pitchFamily="34" charset="0"/>
              </a:rPr>
              <a:t>Antimicrobial resistance has reached dangerous levels.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600" dirty="0">
                <a:latin typeface="Arial" pitchFamily="34" charset="0"/>
              </a:rPr>
              <a:t>Prescribing practices have to change.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600" dirty="0">
                <a:latin typeface="Arial" pitchFamily="34" charset="0"/>
              </a:rPr>
              <a:t>Adherence to the principles of Evidence Based Practice is essential.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600" dirty="0" smtClean="0">
                <a:latin typeface="Arial" pitchFamily="34" charset="0"/>
              </a:rPr>
              <a:t> </a:t>
            </a:r>
            <a:r>
              <a:rPr lang="en-US" altLang="en-US" sz="2600" dirty="0" smtClean="0">
                <a:solidFill>
                  <a:srgbClr val="FF0000"/>
                </a:solidFill>
                <a:latin typeface="Arial" pitchFamily="34" charset="0"/>
              </a:rPr>
              <a:t>AMR Surveillance </a:t>
            </a:r>
            <a:r>
              <a:rPr lang="en-US" altLang="en-US" sz="2600" dirty="0">
                <a:solidFill>
                  <a:srgbClr val="FF0000"/>
                </a:solidFill>
                <a:latin typeface="Arial" pitchFamily="34" charset="0"/>
              </a:rPr>
              <a:t>is crucial. </a:t>
            </a:r>
            <a:endParaRPr lang="en-US" altLang="en-US" sz="2600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2600" dirty="0" smtClean="0">
                <a:solidFill>
                  <a:srgbClr val="FF0000"/>
                </a:solidFill>
                <a:latin typeface="Arial" pitchFamily="34" charset="0"/>
              </a:rPr>
              <a:t>Diagnostics have to improve </a:t>
            </a:r>
            <a:endParaRPr lang="en-US" altLang="en-US" sz="2600" dirty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600" dirty="0">
                <a:latin typeface="Arial" pitchFamily="34" charset="0"/>
              </a:rPr>
              <a:t>Control of antibiotics imperative in human &amp; animal use.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600" dirty="0">
                <a:latin typeface="Arial" pitchFamily="34" charset="0"/>
              </a:rPr>
              <a:t> </a:t>
            </a:r>
            <a:r>
              <a:rPr lang="en-US" altLang="en-US" sz="2600" dirty="0" smtClean="0">
                <a:latin typeface="Arial" pitchFamily="34" charset="0"/>
              </a:rPr>
              <a:t>Intense need </a:t>
            </a:r>
            <a:r>
              <a:rPr lang="en-US" altLang="en-US" sz="2600" dirty="0">
                <a:latin typeface="Arial" pitchFamily="34" charset="0"/>
              </a:rPr>
              <a:t>to discover new antimicrobials &amp; vaccines and </a:t>
            </a:r>
            <a:r>
              <a:rPr lang="en-US" altLang="en-US" sz="2600" dirty="0" smtClean="0">
                <a:latin typeface="Arial" pitchFamily="34" charset="0"/>
              </a:rPr>
              <a:t>new rapid, reliable and cost </a:t>
            </a:r>
            <a:r>
              <a:rPr lang="en-US" altLang="en-US" sz="2600" dirty="0">
                <a:latin typeface="Arial" pitchFamily="34" charset="0"/>
              </a:rPr>
              <a:t>effective diagnostics for infectious diseases.  </a:t>
            </a:r>
          </a:p>
        </p:txBody>
      </p:sp>
    </p:spTree>
    <p:extLst>
      <p:ext uri="{BB962C8B-B14F-4D97-AF65-F5344CB8AC3E}">
        <p14:creationId xmlns:p14="http://schemas.microsoft.com/office/powerpoint/2010/main" val="82170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ss.hku.hk/sras/images/com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1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" y="76200"/>
            <a:ext cx="902932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" y="79215"/>
            <a:ext cx="784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Bookman Old Style" pitchFamily="18" charset="0"/>
              </a:rPr>
              <a:t>Thank you for your attention !!!</a:t>
            </a:r>
            <a:endParaRPr lang="en-US" sz="6600" b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533400" y="1600200"/>
            <a:ext cx="47244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ws Gothic MT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News Gothic MT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News Gothic MT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News Gothic MT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News Gothic M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News Gothic M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News Gothic M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News Gothic M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News Gothic MT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“Drug resistance follows the drug like a faithful shadow.”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/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- Paul Erhlich 1854-1915</a:t>
            </a:r>
          </a:p>
        </p:txBody>
      </p:sp>
      <p:pic>
        <p:nvPicPr>
          <p:cNvPr id="11267" name="Picture 2" descr="http://ehrlich2004.org/img/paulehrli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24000"/>
            <a:ext cx="34290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0566"/>
            <a:ext cx="4724400" cy="673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3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4063202"/>
            <a:ext cx="8686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Fact Sheet: Obama Administration Releases National Action Plan to Combat Antibiotic-Resistant Bacteria</a:t>
            </a:r>
          </a:p>
          <a:p>
            <a:r>
              <a:rPr lang="en-US" sz="2000" b="1" dirty="0"/>
              <a:t>Posted on </a:t>
            </a:r>
            <a:r>
              <a:rPr lang="en-US" sz="2000" b="1" dirty="0">
                <a:hlinkClick r:id="rId2" tooltip="4:19 pm"/>
              </a:rPr>
              <a:t>March 30, 2015</a:t>
            </a:r>
            <a:r>
              <a:rPr lang="en-US" sz="2000" b="1" dirty="0"/>
              <a:t> 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r>
              <a:rPr lang="en-US" sz="2000" b="1" dirty="0"/>
              <a:t>The White House. Office of the Press Secretary. March 27, 2015</a:t>
            </a:r>
            <a:r>
              <a:rPr lang="en-US" dirty="0"/>
              <a:t>.</a:t>
            </a:r>
          </a:p>
          <a:p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2296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6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1"/>
            <a:ext cx="5190547" cy="66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2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764" y="260648"/>
            <a:ext cx="7012836" cy="958552"/>
          </a:xfrm>
        </p:spPr>
        <p:txBody>
          <a:bodyPr/>
          <a:lstStyle/>
          <a:p>
            <a:pPr algn="l"/>
            <a:r>
              <a:rPr lang="en-GB" dirty="0" smtClean="0"/>
              <a:t>Five strategic objectives: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638800"/>
          </a:xfrm>
        </p:spPr>
        <p:txBody>
          <a:bodyPr/>
          <a:lstStyle/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n-GB" sz="3600" b="1" dirty="0" smtClean="0"/>
              <a:t>Improve </a:t>
            </a:r>
            <a:r>
              <a:rPr lang="en-GB" sz="3600" b="1" dirty="0"/>
              <a:t>awareness and understanding </a:t>
            </a: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n-GB" sz="3600" b="1" dirty="0" smtClean="0"/>
              <a:t>Strengthen </a:t>
            </a:r>
            <a:r>
              <a:rPr lang="en-GB" sz="3600" b="1" dirty="0"/>
              <a:t>the knowledge </a:t>
            </a:r>
            <a:r>
              <a:rPr lang="en-GB" sz="3600" b="1" dirty="0" smtClean="0"/>
              <a:t>through surveillance and research</a:t>
            </a:r>
            <a:endParaRPr lang="en-GB" sz="3600" b="1" dirty="0"/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n-GB" sz="3600" b="1" dirty="0" smtClean="0"/>
              <a:t>Reduce </a:t>
            </a:r>
            <a:r>
              <a:rPr lang="en-GB" sz="3600" b="1" dirty="0"/>
              <a:t>the incidence of infection</a:t>
            </a: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n-GB" sz="3600" b="1" dirty="0" smtClean="0"/>
              <a:t>Optimize </a:t>
            </a:r>
            <a:r>
              <a:rPr lang="en-GB" sz="3600" b="1" dirty="0"/>
              <a:t>the use of antimicrobial medicines</a:t>
            </a: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n-GB" sz="3600" b="1" dirty="0" smtClean="0"/>
              <a:t>Ensure </a:t>
            </a:r>
            <a:r>
              <a:rPr lang="en-GB" sz="3600" b="1" dirty="0"/>
              <a:t>sustainable investment</a:t>
            </a:r>
          </a:p>
          <a:p>
            <a:pPr>
              <a:spcBef>
                <a:spcPts val="1200"/>
              </a:spcBef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006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0648"/>
            <a:ext cx="8686800" cy="1238270"/>
          </a:xfrm>
        </p:spPr>
        <p:txBody>
          <a:bodyPr/>
          <a:lstStyle/>
          <a:p>
            <a:pPr algn="l"/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/>
              <a:t>Five strategic objectives </a:t>
            </a:r>
            <a:br>
              <a:rPr lang="en-GB" sz="4000" dirty="0" smtClean="0"/>
            </a:br>
            <a:r>
              <a:rPr lang="en-GB" sz="4000" dirty="0" smtClean="0"/>
              <a:t>my translation:</a:t>
            </a:r>
            <a:br>
              <a:rPr lang="en-GB" sz="4000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4191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 smtClean="0"/>
              <a:t>EAAD / WAAW: handle AB with care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Set up lab and surveillance and report 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Good IPC in hospital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 smtClean="0"/>
              <a:t>AB: only prescription &amp; instruction &amp; duration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 smtClean="0"/>
              <a:t>Invest in R&amp;D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727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66708"/>
            <a:ext cx="8458200" cy="1143000"/>
          </a:xfrm>
        </p:spPr>
        <p:txBody>
          <a:bodyPr/>
          <a:lstStyle/>
          <a:p>
            <a:r>
              <a:rPr lang="en-US" sz="2800" dirty="0" smtClean="0">
                <a:latin typeface="Comic Sans MS"/>
                <a:cs typeface="Comic Sans MS"/>
              </a:rPr>
              <a:t>How were measures selected for the study?</a:t>
            </a:r>
            <a:endParaRPr lang="en-US" sz="28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10830"/>
            <a:ext cx="8686800" cy="5828150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Clr>
                <a:srgbClr val="C00000"/>
              </a:buClr>
              <a:buNone/>
            </a:pPr>
            <a:endParaRPr lang="en-US" sz="2400" dirty="0" smtClean="0">
              <a:latin typeface="Comic Sans MS"/>
              <a:cs typeface="Comic Sans MS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2400" dirty="0" smtClean="0">
                <a:latin typeface="Comic Sans MS"/>
                <a:cs typeface="Comic Sans MS"/>
              </a:rPr>
              <a:t>Five Objectives of the Global Action Plan on AMR: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1800" dirty="0" smtClean="0">
              <a:latin typeface="Comic Sans MS"/>
              <a:cs typeface="Comic Sans MS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800" dirty="0" smtClean="0">
                <a:latin typeface="Comic Sans MS"/>
                <a:cs typeface="Comic Sans MS"/>
              </a:rPr>
              <a:t>The main objectives that the study aims to support are bolded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000" dirty="0" smtClean="0">
                <a:latin typeface="Comic Sans MS"/>
                <a:cs typeface="Comic Sans MS"/>
              </a:rPr>
              <a:t>Risk awareness (communications, education, training)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000" b="1" u="sng" dirty="0" smtClean="0">
                <a:latin typeface="Comic Sans MS"/>
                <a:cs typeface="Comic Sans MS"/>
              </a:rPr>
              <a:t>Knowledge, surveillance, research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000" u="sng" dirty="0" smtClean="0">
                <a:latin typeface="Comic Sans MS"/>
                <a:cs typeface="Comic Sans MS"/>
              </a:rPr>
              <a:t>Prevention of infections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000" b="1" u="sng" dirty="0" smtClean="0">
                <a:latin typeface="Comic Sans MS"/>
                <a:cs typeface="Comic Sans MS"/>
              </a:rPr>
              <a:t>Optimize use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r>
              <a:rPr lang="en-US" sz="2000" b="1" dirty="0" smtClean="0">
                <a:latin typeface="Comic Sans MS"/>
                <a:cs typeface="Comic Sans MS"/>
              </a:rPr>
              <a:t>Investment case </a:t>
            </a:r>
            <a:r>
              <a:rPr lang="en-US" sz="2000" dirty="0" smtClean="0">
                <a:latin typeface="Comic Sans MS"/>
                <a:cs typeface="Comic Sans MS"/>
              </a:rPr>
              <a:t>– R&amp;D, country-level measures</a:t>
            </a: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endParaRPr lang="en-US" sz="2000" dirty="0">
              <a:latin typeface="Comic Sans MS"/>
              <a:cs typeface="Comic Sans MS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2400" dirty="0" smtClean="0">
                <a:latin typeface="Comic Sans MS"/>
                <a:cs typeface="Comic Sans MS"/>
              </a:rPr>
              <a:t>Today’s consultation is on case studies on:</a:t>
            </a:r>
          </a:p>
          <a:p>
            <a:pPr marL="400050" lvl="1" indent="0">
              <a:buClr>
                <a:srgbClr val="C00000"/>
              </a:buClr>
              <a:buNone/>
            </a:pPr>
            <a:r>
              <a:rPr lang="en-US" sz="2000" dirty="0" smtClean="0">
                <a:latin typeface="Comic Sans MS"/>
                <a:cs typeface="Comic Sans MS"/>
              </a:rPr>
              <a:t>1</a:t>
            </a:r>
            <a:r>
              <a:rPr lang="en-US" sz="2000" u="sng" dirty="0" smtClean="0">
                <a:latin typeface="Comic Sans MS"/>
                <a:cs typeface="Comic Sans MS"/>
              </a:rPr>
              <a:t>. Laboratories </a:t>
            </a:r>
            <a:r>
              <a:rPr lang="en-US" sz="2000" u="sng" dirty="0">
                <a:latin typeface="Comic Sans MS"/>
                <a:cs typeface="Comic Sans MS"/>
              </a:rPr>
              <a:t>&amp; </a:t>
            </a:r>
            <a:r>
              <a:rPr lang="en-US" sz="2000" u="sng" dirty="0" smtClean="0">
                <a:latin typeface="Comic Sans MS"/>
                <a:cs typeface="Comic Sans MS"/>
              </a:rPr>
              <a:t>surveillance  (ongoing</a:t>
            </a:r>
            <a:r>
              <a:rPr lang="en-US" sz="2000" dirty="0" smtClean="0">
                <a:latin typeface="Comic Sans MS"/>
                <a:cs typeface="Comic Sans MS"/>
              </a:rPr>
              <a:t>), </a:t>
            </a:r>
            <a:endParaRPr lang="en-US" sz="2000" dirty="0">
              <a:latin typeface="Comic Sans MS"/>
              <a:cs typeface="Comic Sans MS"/>
            </a:endParaRPr>
          </a:p>
          <a:p>
            <a:pPr marL="400050" lvl="1" indent="0">
              <a:buClr>
                <a:srgbClr val="C00000"/>
              </a:buClr>
              <a:buNone/>
            </a:pPr>
            <a:r>
              <a:rPr lang="en-US" sz="2000" dirty="0" smtClean="0">
                <a:latin typeface="Comic Sans MS"/>
                <a:cs typeface="Comic Sans MS"/>
              </a:rPr>
              <a:t>2. Human health care - use </a:t>
            </a:r>
            <a:r>
              <a:rPr lang="en-US" sz="2000" dirty="0">
                <a:latin typeface="Comic Sans MS"/>
                <a:cs typeface="Comic Sans MS"/>
              </a:rPr>
              <a:t>and </a:t>
            </a:r>
            <a:r>
              <a:rPr lang="en-US" sz="2000" dirty="0" smtClean="0">
                <a:latin typeface="Comic Sans MS"/>
                <a:cs typeface="Comic Sans MS"/>
              </a:rPr>
              <a:t>prescriptions (ongoing),</a:t>
            </a:r>
            <a:endParaRPr lang="en-US" sz="2000" dirty="0">
              <a:latin typeface="Comic Sans MS"/>
              <a:cs typeface="Comic Sans MS"/>
            </a:endParaRPr>
          </a:p>
          <a:p>
            <a:pPr marL="400050" lvl="1" indent="0">
              <a:buClr>
                <a:srgbClr val="C00000"/>
              </a:buClr>
              <a:buNone/>
            </a:pPr>
            <a:r>
              <a:rPr lang="en-US" sz="2000" dirty="0" smtClean="0">
                <a:latin typeface="Comic Sans MS"/>
                <a:cs typeface="Comic Sans MS"/>
              </a:rPr>
              <a:t>3. a. Animal health, </a:t>
            </a:r>
            <a:r>
              <a:rPr lang="en-US" sz="2000" dirty="0">
                <a:latin typeface="Comic Sans MS"/>
                <a:cs typeface="Comic Sans MS"/>
              </a:rPr>
              <a:t>drug use, and </a:t>
            </a:r>
            <a:r>
              <a:rPr lang="en-US" sz="2000" dirty="0" smtClean="0">
                <a:latin typeface="Comic Sans MS"/>
                <a:cs typeface="Comic Sans MS"/>
              </a:rPr>
              <a:t>production (ongoing),</a:t>
            </a:r>
          </a:p>
          <a:p>
            <a:pPr marL="400050" lvl="1" indent="0">
              <a:buClr>
                <a:srgbClr val="C00000"/>
              </a:buClr>
              <a:buNone/>
            </a:pPr>
            <a:r>
              <a:rPr lang="en-US" sz="2000" dirty="0" smtClean="0">
                <a:latin typeface="Comic Sans MS"/>
                <a:cs typeface="Comic Sans MS"/>
              </a:rPr>
              <a:t>3. </a:t>
            </a:r>
            <a:r>
              <a:rPr lang="en-US" sz="2000" dirty="0" err="1" smtClean="0">
                <a:latin typeface="Comic Sans MS"/>
                <a:cs typeface="Comic Sans MS"/>
              </a:rPr>
              <a:t>b.</a:t>
            </a:r>
            <a:r>
              <a:rPr lang="en-US" sz="2000" dirty="0" smtClean="0">
                <a:latin typeface="Comic Sans MS"/>
                <a:cs typeface="Comic Sans MS"/>
              </a:rPr>
              <a:t> Optimize use in livestock production: User charge, for antibiotics (not yet started)</a:t>
            </a:r>
            <a:endParaRPr lang="en-US" sz="2000" dirty="0">
              <a:latin typeface="Comic Sans MS"/>
              <a:cs typeface="Comic Sans MS"/>
            </a:endParaRP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endParaRPr lang="en-US" sz="2000" dirty="0" smtClean="0">
              <a:latin typeface="Comic Sans MS"/>
              <a:cs typeface="Comic Sans MS"/>
            </a:endParaRPr>
          </a:p>
          <a:p>
            <a:pPr marL="857250" lvl="1" indent="-457200">
              <a:buClr>
                <a:srgbClr val="C00000"/>
              </a:buClr>
              <a:buFont typeface="+mj-lt"/>
              <a:buAutoNum type="arabicPeriod"/>
            </a:pP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8696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57274"/>
            <a:ext cx="88868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2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4648200" cy="7620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Antibiotic Guidelines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12500" r="14063" b="8333"/>
          <a:stretch>
            <a:fillRect/>
          </a:stretch>
        </p:blipFill>
        <p:spPr bwMode="auto">
          <a:xfrm>
            <a:off x="5791200" y="3434556"/>
            <a:ext cx="33528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5000" r="20313" b="18750"/>
          <a:stretch>
            <a:fillRect/>
          </a:stretch>
        </p:blipFill>
        <p:spPr bwMode="auto">
          <a:xfrm>
            <a:off x="152400" y="3581400"/>
            <a:ext cx="3516086" cy="26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31250" r="14844" b="11458"/>
          <a:stretch>
            <a:fillRect/>
          </a:stretch>
        </p:blipFill>
        <p:spPr bwMode="auto">
          <a:xfrm>
            <a:off x="2207391" y="631371"/>
            <a:ext cx="4345809" cy="265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44792" r="82813" b="25000"/>
          <a:stretch>
            <a:fillRect/>
          </a:stretch>
        </p:blipFill>
        <p:spPr bwMode="auto">
          <a:xfrm>
            <a:off x="3810001" y="3581400"/>
            <a:ext cx="1836682" cy="295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66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2913222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2"/>
                </a:solidFill>
              </a:rPr>
              <a:t>AMR</a:t>
            </a:r>
            <a:endParaRPr lang="en-US" sz="4400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2667000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IPC</a:t>
            </a:r>
            <a:endParaRPr lang="en-US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4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dep.org/sites/cddep.org/files/klebviz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09574"/>
            <a:ext cx="798195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7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5988050"/>
            <a:ext cx="9144000" cy="876300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SG" i="1"/>
          </a:p>
        </p:txBody>
      </p:sp>
      <p:pic>
        <p:nvPicPr>
          <p:cNvPr id="58371" name="Picture 3" descr="planisf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39750"/>
            <a:ext cx="8929687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Oval 4"/>
          <p:cNvSpPr>
            <a:spLocks noChangeAspect="1" noChangeArrowheads="1"/>
          </p:cNvSpPr>
          <p:nvPr/>
        </p:nvSpPr>
        <p:spPr bwMode="auto">
          <a:xfrm>
            <a:off x="7837488" y="1958975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13" name="Oval 5"/>
          <p:cNvSpPr>
            <a:spLocks noChangeAspect="1" noChangeArrowheads="1"/>
          </p:cNvSpPr>
          <p:nvPr/>
        </p:nvSpPr>
        <p:spPr bwMode="auto">
          <a:xfrm>
            <a:off x="7394575" y="2058988"/>
            <a:ext cx="1158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14" name="Oval 6"/>
          <p:cNvSpPr>
            <a:spLocks noChangeAspect="1" noChangeArrowheads="1"/>
          </p:cNvSpPr>
          <p:nvPr/>
        </p:nvSpPr>
        <p:spPr bwMode="auto">
          <a:xfrm>
            <a:off x="7094538" y="2360613"/>
            <a:ext cx="115887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15" name="Oval 7"/>
          <p:cNvSpPr>
            <a:spLocks noChangeAspect="1" noChangeArrowheads="1"/>
          </p:cNvSpPr>
          <p:nvPr/>
        </p:nvSpPr>
        <p:spPr bwMode="auto">
          <a:xfrm>
            <a:off x="1068388" y="1481138"/>
            <a:ext cx="115887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17" name="Oval 9"/>
          <p:cNvSpPr>
            <a:spLocks noChangeAspect="1" noChangeArrowheads="1"/>
          </p:cNvSpPr>
          <p:nvPr/>
        </p:nvSpPr>
        <p:spPr bwMode="auto">
          <a:xfrm>
            <a:off x="2152650" y="3748088"/>
            <a:ext cx="1158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18" name="Oval 10"/>
          <p:cNvSpPr>
            <a:spLocks noChangeAspect="1" noChangeArrowheads="1"/>
          </p:cNvSpPr>
          <p:nvPr/>
        </p:nvSpPr>
        <p:spPr bwMode="auto">
          <a:xfrm>
            <a:off x="2427288" y="4479925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0" name="Oval 12"/>
          <p:cNvSpPr>
            <a:spLocks noChangeAspect="1" noChangeArrowheads="1"/>
          </p:cNvSpPr>
          <p:nvPr/>
        </p:nvSpPr>
        <p:spPr bwMode="auto">
          <a:xfrm>
            <a:off x="3881438" y="1217613"/>
            <a:ext cx="115887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1" name="Oval 13"/>
          <p:cNvSpPr>
            <a:spLocks noChangeAspect="1" noChangeArrowheads="1"/>
          </p:cNvSpPr>
          <p:nvPr/>
        </p:nvSpPr>
        <p:spPr bwMode="auto">
          <a:xfrm>
            <a:off x="3740150" y="1982788"/>
            <a:ext cx="1158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2" name="Oval 14"/>
          <p:cNvSpPr>
            <a:spLocks noChangeAspect="1" noChangeArrowheads="1"/>
          </p:cNvSpPr>
          <p:nvPr/>
        </p:nvSpPr>
        <p:spPr bwMode="auto">
          <a:xfrm>
            <a:off x="4351338" y="1800225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3" name="Oval 15"/>
          <p:cNvSpPr>
            <a:spLocks noChangeAspect="1" noChangeArrowheads="1"/>
          </p:cNvSpPr>
          <p:nvPr/>
        </p:nvSpPr>
        <p:spPr bwMode="auto">
          <a:xfrm>
            <a:off x="7010400" y="3430588"/>
            <a:ext cx="1158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4" name="Oval 16"/>
          <p:cNvSpPr>
            <a:spLocks noChangeAspect="1" noChangeArrowheads="1"/>
          </p:cNvSpPr>
          <p:nvPr/>
        </p:nvSpPr>
        <p:spPr bwMode="auto">
          <a:xfrm>
            <a:off x="7827963" y="4146550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5" name="Oval 17"/>
          <p:cNvSpPr>
            <a:spLocks noChangeAspect="1" noChangeArrowheads="1"/>
          </p:cNvSpPr>
          <p:nvPr/>
        </p:nvSpPr>
        <p:spPr bwMode="auto">
          <a:xfrm>
            <a:off x="1370013" y="2103438"/>
            <a:ext cx="115887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6" name="Oval 18"/>
          <p:cNvSpPr>
            <a:spLocks noChangeAspect="1" noChangeArrowheads="1"/>
          </p:cNvSpPr>
          <p:nvPr/>
        </p:nvSpPr>
        <p:spPr bwMode="auto">
          <a:xfrm>
            <a:off x="7419975" y="2584450"/>
            <a:ext cx="115888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7" name="Oval 19"/>
          <p:cNvSpPr>
            <a:spLocks noChangeAspect="1" noChangeArrowheads="1"/>
          </p:cNvSpPr>
          <p:nvPr/>
        </p:nvSpPr>
        <p:spPr bwMode="auto">
          <a:xfrm>
            <a:off x="7543800" y="1908175"/>
            <a:ext cx="115888" cy="1158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8" name="Oval 20"/>
          <p:cNvSpPr>
            <a:spLocks noChangeAspect="1" noChangeArrowheads="1"/>
          </p:cNvSpPr>
          <p:nvPr/>
        </p:nvSpPr>
        <p:spPr bwMode="auto">
          <a:xfrm>
            <a:off x="7837488" y="2117725"/>
            <a:ext cx="115887" cy="115888"/>
          </a:xfrm>
          <a:prstGeom prst="ellipse">
            <a:avLst/>
          </a:prstGeom>
          <a:solidFill>
            <a:srgbClr val="800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29" name="Oval 21"/>
          <p:cNvSpPr>
            <a:spLocks noChangeAspect="1" noChangeArrowheads="1"/>
          </p:cNvSpPr>
          <p:nvPr/>
        </p:nvSpPr>
        <p:spPr bwMode="auto">
          <a:xfrm>
            <a:off x="6235700" y="2819400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30" name="Oval 22"/>
          <p:cNvSpPr>
            <a:spLocks noChangeAspect="1" noChangeArrowheads="1"/>
          </p:cNvSpPr>
          <p:nvPr/>
        </p:nvSpPr>
        <p:spPr bwMode="auto">
          <a:xfrm>
            <a:off x="2557463" y="3752850"/>
            <a:ext cx="115887" cy="1158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33" name="Oval 25"/>
          <p:cNvSpPr>
            <a:spLocks noChangeAspect="1" noChangeArrowheads="1"/>
          </p:cNvSpPr>
          <p:nvPr/>
        </p:nvSpPr>
        <p:spPr bwMode="auto">
          <a:xfrm>
            <a:off x="4167188" y="1741488"/>
            <a:ext cx="115887" cy="1158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37" name="Oval 29"/>
          <p:cNvSpPr>
            <a:spLocks noChangeAspect="1" noChangeArrowheads="1"/>
          </p:cNvSpPr>
          <p:nvPr/>
        </p:nvSpPr>
        <p:spPr bwMode="auto">
          <a:xfrm>
            <a:off x="1189038" y="2108200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53" name="CasellaDiTesto 41"/>
          <p:cNvSpPr txBox="1">
            <a:spLocks noChangeArrowheads="1"/>
          </p:cNvSpPr>
          <p:nvPr/>
        </p:nvSpPr>
        <p:spPr bwMode="auto">
          <a:xfrm>
            <a:off x="6946900" y="6072188"/>
            <a:ext cx="90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NDM-1</a:t>
            </a:r>
          </a:p>
          <a:p>
            <a:pPr eaLnBrk="0" hangingPunct="0">
              <a:defRPr/>
            </a:pPr>
            <a:r>
              <a:rPr lang="it-IT" b="1" i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(2008)</a:t>
            </a:r>
          </a:p>
        </p:txBody>
      </p:sp>
      <p:sp>
        <p:nvSpPr>
          <p:cNvPr id="34825" name="Text Box 11"/>
          <p:cNvSpPr txBox="1">
            <a:spLocks noChangeArrowheads="1"/>
          </p:cNvSpPr>
          <p:nvPr/>
        </p:nvSpPr>
        <p:spPr bwMode="auto">
          <a:xfrm>
            <a:off x="2925763" y="6086475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 i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GIM-1</a:t>
            </a:r>
          </a:p>
          <a:p>
            <a:pPr eaLnBrk="0" hangingPunct="0">
              <a:defRPr/>
            </a:pPr>
            <a:r>
              <a:rPr lang="it-IT" b="1" i="1">
                <a:solidFill>
                  <a:srgbClr val="00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(2004)</a:t>
            </a:r>
          </a:p>
        </p:txBody>
      </p:sp>
      <p:sp>
        <p:nvSpPr>
          <p:cNvPr id="34827" name="Text Box 15"/>
          <p:cNvSpPr txBox="1">
            <a:spLocks noChangeArrowheads="1"/>
          </p:cNvSpPr>
          <p:nvPr/>
        </p:nvSpPr>
        <p:spPr bwMode="auto">
          <a:xfrm>
            <a:off x="3937000" y="6086475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i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SIM-1</a:t>
            </a:r>
          </a:p>
          <a:p>
            <a:pPr algn="ctr" eaLnBrk="0" hangingPunct="0">
              <a:defRPr/>
            </a:pPr>
            <a:r>
              <a:rPr lang="it-IT" b="1" i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(2005)</a:t>
            </a:r>
          </a:p>
        </p:txBody>
      </p:sp>
      <p:sp>
        <p:nvSpPr>
          <p:cNvPr id="34837" name="Text Box 15"/>
          <p:cNvSpPr txBox="1">
            <a:spLocks noChangeArrowheads="1"/>
          </p:cNvSpPr>
          <p:nvPr/>
        </p:nvSpPr>
        <p:spPr bwMode="auto">
          <a:xfrm>
            <a:off x="4911725" y="6086475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AIM-1</a:t>
            </a:r>
          </a:p>
          <a:p>
            <a:pPr algn="ctr" eaLnBrk="0" hangingPunct="0">
              <a:defRPr/>
            </a:pPr>
            <a:r>
              <a:rPr lang="it-IT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(2008)</a:t>
            </a:r>
          </a:p>
        </p:txBody>
      </p:sp>
      <p:sp>
        <p:nvSpPr>
          <p:cNvPr id="34839" name="CasellaDiTesto 41"/>
          <p:cNvSpPr txBox="1">
            <a:spLocks noChangeArrowheads="1"/>
          </p:cNvSpPr>
          <p:nvPr/>
        </p:nvSpPr>
        <p:spPr bwMode="auto">
          <a:xfrm>
            <a:off x="5875338" y="6086475"/>
            <a:ext cx="90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KHM-1</a:t>
            </a:r>
          </a:p>
          <a:p>
            <a:pPr eaLnBrk="0" hangingPunct="0">
              <a:defRPr/>
            </a:pPr>
            <a:r>
              <a:rPr lang="it-IT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(2008)</a:t>
            </a:r>
          </a:p>
        </p:txBody>
      </p:sp>
      <p:sp>
        <p:nvSpPr>
          <p:cNvPr id="94258" name="Oval 50"/>
          <p:cNvSpPr>
            <a:spLocks noChangeAspect="1" noChangeArrowheads="1"/>
          </p:cNvSpPr>
          <p:nvPr/>
        </p:nvSpPr>
        <p:spPr bwMode="auto">
          <a:xfrm>
            <a:off x="7640638" y="4143375"/>
            <a:ext cx="115887" cy="1158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2" name="CasellaDiTesto 41"/>
          <p:cNvSpPr txBox="1">
            <a:spLocks noChangeArrowheads="1"/>
          </p:cNvSpPr>
          <p:nvPr/>
        </p:nvSpPr>
        <p:spPr bwMode="auto">
          <a:xfrm>
            <a:off x="8021638" y="6072188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DIM-1</a:t>
            </a:r>
          </a:p>
          <a:p>
            <a:pPr algn="ctr" eaLnBrk="0" hangingPunct="0">
              <a:defRPr/>
            </a:pPr>
            <a:r>
              <a:rPr lang="it-IT" b="1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(2009)</a:t>
            </a:r>
          </a:p>
        </p:txBody>
      </p:sp>
      <p:sp>
        <p:nvSpPr>
          <p:cNvPr id="34824" name="Text Box 9"/>
          <p:cNvSpPr txBox="1">
            <a:spLocks noChangeArrowheads="1"/>
          </p:cNvSpPr>
          <p:nvPr/>
        </p:nvSpPr>
        <p:spPr bwMode="auto">
          <a:xfrm>
            <a:off x="962025" y="6088063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VIM</a:t>
            </a:r>
          </a:p>
          <a:p>
            <a:pPr algn="ctr" eaLnBrk="0" hangingPunct="0">
              <a:defRPr/>
            </a:pPr>
            <a:r>
              <a:rPr lang="it-IT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(1999)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849438" y="6088063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i="1">
                <a:solidFill>
                  <a:srgbClr val="F5EF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SPM-1</a:t>
            </a:r>
          </a:p>
          <a:p>
            <a:pPr algn="ctr" eaLnBrk="0" hangingPunct="0">
              <a:defRPr/>
            </a:pPr>
            <a:r>
              <a:rPr lang="it-IT" b="1" i="1">
                <a:solidFill>
                  <a:srgbClr val="F5EF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(2002)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90500" y="6088063"/>
            <a:ext cx="84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IMP</a:t>
            </a:r>
          </a:p>
          <a:p>
            <a:pPr algn="ctr" eaLnBrk="0" hangingPunct="0">
              <a:defRPr/>
            </a:pPr>
            <a:r>
              <a:rPr lang="it-IT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(1992)</a:t>
            </a:r>
          </a:p>
        </p:txBody>
      </p:sp>
      <p:sp>
        <p:nvSpPr>
          <p:cNvPr id="94264" name="Oval 56"/>
          <p:cNvSpPr>
            <a:spLocks noChangeAspect="1" noChangeArrowheads="1"/>
          </p:cNvSpPr>
          <p:nvPr/>
        </p:nvSpPr>
        <p:spPr bwMode="auto">
          <a:xfrm>
            <a:off x="4233863" y="1500188"/>
            <a:ext cx="115887" cy="115887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69" name="Oval 61"/>
          <p:cNvSpPr>
            <a:spLocks noChangeAspect="1" noChangeArrowheads="1"/>
          </p:cNvSpPr>
          <p:nvPr/>
        </p:nvSpPr>
        <p:spPr bwMode="auto">
          <a:xfrm>
            <a:off x="4084638" y="1533525"/>
            <a:ext cx="115887" cy="11588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70" name="Oval 62"/>
          <p:cNvSpPr>
            <a:spLocks noChangeAspect="1" noChangeArrowheads="1"/>
          </p:cNvSpPr>
          <p:nvPr/>
        </p:nvSpPr>
        <p:spPr bwMode="auto">
          <a:xfrm>
            <a:off x="4025900" y="1743075"/>
            <a:ext cx="115888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81" name="Oval 73"/>
          <p:cNvSpPr>
            <a:spLocks noChangeAspect="1" noChangeArrowheads="1"/>
          </p:cNvSpPr>
          <p:nvPr/>
        </p:nvSpPr>
        <p:spPr bwMode="auto">
          <a:xfrm>
            <a:off x="6172200" y="2698750"/>
            <a:ext cx="115888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pic>
        <p:nvPicPr>
          <p:cNvPr id="58405" name="Picture 76" descr="GIUSEPPECORNAGL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0863"/>
            <a:ext cx="148590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85" name="Oval 77"/>
          <p:cNvSpPr>
            <a:spLocks noChangeAspect="1" noChangeArrowheads="1"/>
          </p:cNvSpPr>
          <p:nvPr/>
        </p:nvSpPr>
        <p:spPr bwMode="auto">
          <a:xfrm>
            <a:off x="6948488" y="2359025"/>
            <a:ext cx="115887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87" name="Oval 79"/>
          <p:cNvSpPr>
            <a:spLocks noChangeAspect="1" noChangeArrowheads="1"/>
          </p:cNvSpPr>
          <p:nvPr/>
        </p:nvSpPr>
        <p:spPr bwMode="auto">
          <a:xfrm>
            <a:off x="6305550" y="2700338"/>
            <a:ext cx="115888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88" name="Oval 80"/>
          <p:cNvSpPr>
            <a:spLocks noChangeAspect="1" noChangeArrowheads="1"/>
          </p:cNvSpPr>
          <p:nvPr/>
        </p:nvSpPr>
        <p:spPr bwMode="auto">
          <a:xfrm>
            <a:off x="4932363" y="1974850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90" name="Oval 82"/>
          <p:cNvSpPr>
            <a:spLocks noChangeAspect="1" noChangeArrowheads="1"/>
          </p:cNvSpPr>
          <p:nvPr/>
        </p:nvSpPr>
        <p:spPr bwMode="auto">
          <a:xfrm>
            <a:off x="4957763" y="2143125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92" name="Oval 84"/>
          <p:cNvSpPr>
            <a:spLocks noChangeAspect="1" noChangeArrowheads="1"/>
          </p:cNvSpPr>
          <p:nvPr/>
        </p:nvSpPr>
        <p:spPr bwMode="auto">
          <a:xfrm>
            <a:off x="4268788" y="1098550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93" name="Oval 85"/>
          <p:cNvSpPr>
            <a:spLocks noChangeAspect="1" noChangeArrowheads="1"/>
          </p:cNvSpPr>
          <p:nvPr/>
        </p:nvSpPr>
        <p:spPr bwMode="auto">
          <a:xfrm>
            <a:off x="4294188" y="1690688"/>
            <a:ext cx="115887" cy="11588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94" name="Oval 86"/>
          <p:cNvSpPr>
            <a:spLocks noChangeAspect="1" noChangeArrowheads="1"/>
          </p:cNvSpPr>
          <p:nvPr/>
        </p:nvSpPr>
        <p:spPr bwMode="auto">
          <a:xfrm>
            <a:off x="4619625" y="1457325"/>
            <a:ext cx="115888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95" name="Oval 87"/>
          <p:cNvSpPr>
            <a:spLocks noChangeAspect="1" noChangeArrowheads="1"/>
          </p:cNvSpPr>
          <p:nvPr/>
        </p:nvSpPr>
        <p:spPr bwMode="auto">
          <a:xfrm>
            <a:off x="4449763" y="1609725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298" name="Oval 90"/>
          <p:cNvSpPr>
            <a:spLocks noChangeAspect="1" noChangeArrowheads="1"/>
          </p:cNvSpPr>
          <p:nvPr/>
        </p:nvSpPr>
        <p:spPr bwMode="auto">
          <a:xfrm>
            <a:off x="1169988" y="2736850"/>
            <a:ext cx="115887" cy="1158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325" name="Oval 117"/>
          <p:cNvSpPr>
            <a:spLocks noChangeAspect="1" noChangeArrowheads="1"/>
          </p:cNvSpPr>
          <p:nvPr/>
        </p:nvSpPr>
        <p:spPr bwMode="auto">
          <a:xfrm>
            <a:off x="4349750" y="1866900"/>
            <a:ext cx="115888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08" name="Oval 200"/>
          <p:cNvSpPr>
            <a:spLocks noChangeAspect="1" noChangeArrowheads="1"/>
          </p:cNvSpPr>
          <p:nvPr/>
        </p:nvSpPr>
        <p:spPr bwMode="auto">
          <a:xfrm>
            <a:off x="4794250" y="1954213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09" name="Oval 201"/>
          <p:cNvSpPr>
            <a:spLocks noChangeAspect="1" noChangeArrowheads="1"/>
          </p:cNvSpPr>
          <p:nvPr/>
        </p:nvSpPr>
        <p:spPr bwMode="auto">
          <a:xfrm>
            <a:off x="4500563" y="1443038"/>
            <a:ext cx="115887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0" name="Oval 202"/>
          <p:cNvSpPr>
            <a:spLocks noChangeAspect="1" noChangeArrowheads="1"/>
          </p:cNvSpPr>
          <p:nvPr/>
        </p:nvSpPr>
        <p:spPr bwMode="auto">
          <a:xfrm>
            <a:off x="4579938" y="1773238"/>
            <a:ext cx="115887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1" name="Oval 203"/>
          <p:cNvSpPr>
            <a:spLocks noChangeAspect="1" noChangeArrowheads="1"/>
          </p:cNvSpPr>
          <p:nvPr/>
        </p:nvSpPr>
        <p:spPr bwMode="auto">
          <a:xfrm>
            <a:off x="7543800" y="2039938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2" name="Oval 204"/>
          <p:cNvSpPr>
            <a:spLocks noChangeAspect="1" noChangeArrowheads="1"/>
          </p:cNvSpPr>
          <p:nvPr/>
        </p:nvSpPr>
        <p:spPr bwMode="auto">
          <a:xfrm>
            <a:off x="7240588" y="2355850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3" name="Oval 205"/>
          <p:cNvSpPr>
            <a:spLocks noChangeAspect="1" noChangeArrowheads="1"/>
          </p:cNvSpPr>
          <p:nvPr/>
        </p:nvSpPr>
        <p:spPr bwMode="auto">
          <a:xfrm>
            <a:off x="4968875" y="1395413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4" name="Oval 206"/>
          <p:cNvSpPr>
            <a:spLocks noChangeAspect="1" noChangeArrowheads="1"/>
          </p:cNvSpPr>
          <p:nvPr/>
        </p:nvSpPr>
        <p:spPr bwMode="auto">
          <a:xfrm>
            <a:off x="3698875" y="1855788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5" name="Oval 207"/>
          <p:cNvSpPr>
            <a:spLocks noChangeAspect="1" noChangeArrowheads="1"/>
          </p:cNvSpPr>
          <p:nvPr/>
        </p:nvSpPr>
        <p:spPr bwMode="auto">
          <a:xfrm>
            <a:off x="4570413" y="2000250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6" name="Oval 208"/>
          <p:cNvSpPr>
            <a:spLocks noChangeAspect="1" noChangeArrowheads="1"/>
          </p:cNvSpPr>
          <p:nvPr/>
        </p:nvSpPr>
        <p:spPr bwMode="auto">
          <a:xfrm>
            <a:off x="6931025" y="3262313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7" name="Oval 209"/>
          <p:cNvSpPr>
            <a:spLocks noChangeAspect="1" noChangeArrowheads="1"/>
          </p:cNvSpPr>
          <p:nvPr/>
        </p:nvSpPr>
        <p:spPr bwMode="auto">
          <a:xfrm>
            <a:off x="4991100" y="3192463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8" name="Oval 210"/>
          <p:cNvSpPr>
            <a:spLocks noChangeAspect="1" noChangeArrowheads="1"/>
          </p:cNvSpPr>
          <p:nvPr/>
        </p:nvSpPr>
        <p:spPr bwMode="auto">
          <a:xfrm>
            <a:off x="5310188" y="2513013"/>
            <a:ext cx="115887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19" name="Oval 211"/>
          <p:cNvSpPr>
            <a:spLocks noChangeAspect="1" noChangeArrowheads="1"/>
          </p:cNvSpPr>
          <p:nvPr/>
        </p:nvSpPr>
        <p:spPr bwMode="auto">
          <a:xfrm>
            <a:off x="7635875" y="4335463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0" name="Oval 212"/>
          <p:cNvSpPr>
            <a:spLocks noChangeAspect="1" noChangeArrowheads="1"/>
          </p:cNvSpPr>
          <p:nvPr/>
        </p:nvSpPr>
        <p:spPr bwMode="auto">
          <a:xfrm>
            <a:off x="4362450" y="995363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1" name="Oval 213"/>
          <p:cNvSpPr>
            <a:spLocks noChangeAspect="1" noChangeArrowheads="1"/>
          </p:cNvSpPr>
          <p:nvPr/>
        </p:nvSpPr>
        <p:spPr bwMode="auto">
          <a:xfrm>
            <a:off x="3840163" y="2174875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2" name="Oval 214"/>
          <p:cNvSpPr>
            <a:spLocks noChangeAspect="1" noChangeArrowheads="1"/>
          </p:cNvSpPr>
          <p:nvPr/>
        </p:nvSpPr>
        <p:spPr bwMode="auto">
          <a:xfrm>
            <a:off x="3890963" y="1336675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3" name="Oval 215"/>
          <p:cNvSpPr>
            <a:spLocks noChangeAspect="1" noChangeArrowheads="1"/>
          </p:cNvSpPr>
          <p:nvPr/>
        </p:nvSpPr>
        <p:spPr bwMode="auto">
          <a:xfrm>
            <a:off x="7305675" y="3348038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4" name="Oval 216"/>
          <p:cNvSpPr>
            <a:spLocks noChangeAspect="1" noChangeArrowheads="1"/>
          </p:cNvSpPr>
          <p:nvPr/>
        </p:nvSpPr>
        <p:spPr bwMode="auto">
          <a:xfrm>
            <a:off x="7989888" y="2106613"/>
            <a:ext cx="115887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5" name="Oval 217"/>
          <p:cNvSpPr>
            <a:spLocks noChangeAspect="1" noChangeArrowheads="1"/>
          </p:cNvSpPr>
          <p:nvPr/>
        </p:nvSpPr>
        <p:spPr bwMode="auto">
          <a:xfrm>
            <a:off x="7556500" y="2566988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6" name="Oval 218"/>
          <p:cNvSpPr>
            <a:spLocks noChangeAspect="1" noChangeArrowheads="1"/>
          </p:cNvSpPr>
          <p:nvPr/>
        </p:nvSpPr>
        <p:spPr bwMode="auto">
          <a:xfrm>
            <a:off x="5451475" y="2106613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7" name="Oval 219"/>
          <p:cNvSpPr>
            <a:spLocks noChangeAspect="1" noChangeArrowheads="1"/>
          </p:cNvSpPr>
          <p:nvPr/>
        </p:nvSpPr>
        <p:spPr bwMode="auto">
          <a:xfrm>
            <a:off x="4478338" y="1885950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8" name="Oval 220"/>
          <p:cNvSpPr>
            <a:spLocks noChangeAspect="1" noChangeArrowheads="1"/>
          </p:cNvSpPr>
          <p:nvPr/>
        </p:nvSpPr>
        <p:spPr bwMode="auto">
          <a:xfrm>
            <a:off x="4235450" y="1570038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29" name="Oval 221"/>
          <p:cNvSpPr>
            <a:spLocks noChangeAspect="1" noChangeArrowheads="1"/>
          </p:cNvSpPr>
          <p:nvPr/>
        </p:nvSpPr>
        <p:spPr bwMode="auto">
          <a:xfrm>
            <a:off x="3944938" y="1638300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0" name="Oval 222"/>
          <p:cNvSpPr>
            <a:spLocks noChangeAspect="1" noChangeArrowheads="1"/>
          </p:cNvSpPr>
          <p:nvPr/>
        </p:nvSpPr>
        <p:spPr bwMode="auto">
          <a:xfrm>
            <a:off x="4051300" y="2155825"/>
            <a:ext cx="115888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1" name="Oval 223"/>
          <p:cNvSpPr>
            <a:spLocks noChangeAspect="1" noChangeArrowheads="1"/>
          </p:cNvSpPr>
          <p:nvPr/>
        </p:nvSpPr>
        <p:spPr bwMode="auto">
          <a:xfrm>
            <a:off x="1719263" y="3379788"/>
            <a:ext cx="115887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2" name="Oval 224"/>
          <p:cNvSpPr>
            <a:spLocks noChangeAspect="1" noChangeArrowheads="1"/>
          </p:cNvSpPr>
          <p:nvPr/>
        </p:nvSpPr>
        <p:spPr bwMode="auto">
          <a:xfrm>
            <a:off x="2359025" y="3749675"/>
            <a:ext cx="115888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3" name="Oval 225"/>
          <p:cNvSpPr>
            <a:spLocks noChangeAspect="1" noChangeArrowheads="1"/>
          </p:cNvSpPr>
          <p:nvPr/>
        </p:nvSpPr>
        <p:spPr bwMode="auto">
          <a:xfrm>
            <a:off x="2049463" y="3076575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4" name="Oval 226"/>
          <p:cNvSpPr>
            <a:spLocks noChangeAspect="1" noChangeArrowheads="1"/>
          </p:cNvSpPr>
          <p:nvPr/>
        </p:nvSpPr>
        <p:spPr bwMode="auto">
          <a:xfrm>
            <a:off x="1074738" y="2613025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5" name="Oval 227"/>
          <p:cNvSpPr>
            <a:spLocks noChangeAspect="1" noChangeArrowheads="1"/>
          </p:cNvSpPr>
          <p:nvPr/>
        </p:nvSpPr>
        <p:spPr bwMode="auto">
          <a:xfrm>
            <a:off x="2044700" y="4451350"/>
            <a:ext cx="115888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6" name="Oval 228"/>
          <p:cNvSpPr>
            <a:spLocks noChangeAspect="1" noChangeArrowheads="1"/>
          </p:cNvSpPr>
          <p:nvPr/>
        </p:nvSpPr>
        <p:spPr bwMode="auto">
          <a:xfrm>
            <a:off x="1366838" y="1482725"/>
            <a:ext cx="115887" cy="1158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7" name="Oval 229"/>
          <p:cNvSpPr>
            <a:spLocks noChangeAspect="1" noChangeArrowheads="1"/>
          </p:cNvSpPr>
          <p:nvPr/>
        </p:nvSpPr>
        <p:spPr bwMode="auto">
          <a:xfrm>
            <a:off x="3841750" y="1836738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8" name="Oval 230"/>
          <p:cNvSpPr>
            <a:spLocks noChangeAspect="1" noChangeArrowheads="1"/>
          </p:cNvSpPr>
          <p:nvPr/>
        </p:nvSpPr>
        <p:spPr bwMode="auto">
          <a:xfrm>
            <a:off x="4346575" y="1201738"/>
            <a:ext cx="115888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39" name="Oval 231"/>
          <p:cNvSpPr>
            <a:spLocks noChangeAspect="1" noChangeArrowheads="1"/>
          </p:cNvSpPr>
          <p:nvPr/>
        </p:nvSpPr>
        <p:spPr bwMode="auto">
          <a:xfrm>
            <a:off x="4049713" y="1798638"/>
            <a:ext cx="115887" cy="1158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1" name="Oval 233"/>
          <p:cNvSpPr>
            <a:spLocks noChangeAspect="1" noChangeArrowheads="1"/>
          </p:cNvSpPr>
          <p:nvPr/>
        </p:nvSpPr>
        <p:spPr bwMode="auto">
          <a:xfrm>
            <a:off x="6242050" y="2967038"/>
            <a:ext cx="115888" cy="11588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2" name="Oval 234"/>
          <p:cNvSpPr>
            <a:spLocks noChangeAspect="1" noChangeArrowheads="1"/>
          </p:cNvSpPr>
          <p:nvPr/>
        </p:nvSpPr>
        <p:spPr bwMode="auto">
          <a:xfrm>
            <a:off x="3911600" y="1682750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3" name="Oval 235"/>
          <p:cNvSpPr>
            <a:spLocks noChangeAspect="1" noChangeArrowheads="1"/>
          </p:cNvSpPr>
          <p:nvPr/>
        </p:nvSpPr>
        <p:spPr bwMode="auto">
          <a:xfrm>
            <a:off x="4341813" y="1331913"/>
            <a:ext cx="115887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4" name="Oval 236"/>
          <p:cNvSpPr>
            <a:spLocks noChangeAspect="1" noChangeArrowheads="1"/>
          </p:cNvSpPr>
          <p:nvPr/>
        </p:nvSpPr>
        <p:spPr bwMode="auto">
          <a:xfrm>
            <a:off x="4046538" y="1574800"/>
            <a:ext cx="115887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5" name="Oval 237"/>
          <p:cNvSpPr>
            <a:spLocks noChangeAspect="1" noChangeArrowheads="1"/>
          </p:cNvSpPr>
          <p:nvPr/>
        </p:nvSpPr>
        <p:spPr bwMode="auto">
          <a:xfrm>
            <a:off x="6015038" y="2559050"/>
            <a:ext cx="115887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6" name="Oval 238"/>
          <p:cNvSpPr>
            <a:spLocks noChangeAspect="1" noChangeArrowheads="1"/>
          </p:cNvSpPr>
          <p:nvPr/>
        </p:nvSpPr>
        <p:spPr bwMode="auto">
          <a:xfrm>
            <a:off x="6438900" y="2597150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7" name="Oval 239"/>
          <p:cNvSpPr>
            <a:spLocks noChangeAspect="1" noChangeArrowheads="1"/>
          </p:cNvSpPr>
          <p:nvPr/>
        </p:nvSpPr>
        <p:spPr bwMode="auto">
          <a:xfrm>
            <a:off x="5562600" y="2568575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8" name="Oval 240"/>
          <p:cNvSpPr>
            <a:spLocks noChangeAspect="1" noChangeArrowheads="1"/>
          </p:cNvSpPr>
          <p:nvPr/>
        </p:nvSpPr>
        <p:spPr bwMode="auto">
          <a:xfrm>
            <a:off x="1635125" y="1481138"/>
            <a:ext cx="115888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49" name="Oval 241"/>
          <p:cNvSpPr>
            <a:spLocks noChangeAspect="1" noChangeArrowheads="1"/>
          </p:cNvSpPr>
          <p:nvPr/>
        </p:nvSpPr>
        <p:spPr bwMode="auto">
          <a:xfrm>
            <a:off x="5157788" y="3214688"/>
            <a:ext cx="115887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0" name="Oval 242"/>
          <p:cNvSpPr>
            <a:spLocks noChangeAspect="1" noChangeArrowheads="1"/>
          </p:cNvSpPr>
          <p:nvPr/>
        </p:nvSpPr>
        <p:spPr bwMode="auto">
          <a:xfrm>
            <a:off x="7986713" y="1963738"/>
            <a:ext cx="115887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1" name="Oval 243"/>
          <p:cNvSpPr>
            <a:spLocks noChangeAspect="1" noChangeArrowheads="1"/>
          </p:cNvSpPr>
          <p:nvPr/>
        </p:nvSpPr>
        <p:spPr bwMode="auto">
          <a:xfrm>
            <a:off x="7826375" y="4340225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2" name="Oval 244"/>
          <p:cNvSpPr>
            <a:spLocks noChangeAspect="1" noChangeArrowheads="1"/>
          </p:cNvSpPr>
          <p:nvPr/>
        </p:nvSpPr>
        <p:spPr bwMode="auto">
          <a:xfrm>
            <a:off x="1952625" y="1885950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3" name="Oval 245"/>
          <p:cNvSpPr>
            <a:spLocks noChangeAspect="1" noChangeArrowheads="1"/>
          </p:cNvSpPr>
          <p:nvPr/>
        </p:nvSpPr>
        <p:spPr bwMode="auto">
          <a:xfrm>
            <a:off x="3897313" y="1481138"/>
            <a:ext cx="115887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4" name="Oval 246"/>
          <p:cNvSpPr>
            <a:spLocks noChangeAspect="1" noChangeArrowheads="1"/>
          </p:cNvSpPr>
          <p:nvPr/>
        </p:nvSpPr>
        <p:spPr bwMode="auto">
          <a:xfrm>
            <a:off x="4084638" y="1878013"/>
            <a:ext cx="115887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5" name="Oval 247"/>
          <p:cNvSpPr>
            <a:spLocks noChangeAspect="1" noChangeArrowheads="1"/>
          </p:cNvSpPr>
          <p:nvPr/>
        </p:nvSpPr>
        <p:spPr bwMode="auto">
          <a:xfrm>
            <a:off x="4195763" y="1201738"/>
            <a:ext cx="115887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6" name="Oval 248"/>
          <p:cNvSpPr>
            <a:spLocks noChangeAspect="1" noChangeArrowheads="1"/>
          </p:cNvSpPr>
          <p:nvPr/>
        </p:nvSpPr>
        <p:spPr bwMode="auto">
          <a:xfrm>
            <a:off x="3887788" y="1965325"/>
            <a:ext cx="115887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7" name="Oval 249"/>
          <p:cNvSpPr>
            <a:spLocks noChangeAspect="1" noChangeArrowheads="1"/>
          </p:cNvSpPr>
          <p:nvPr/>
        </p:nvSpPr>
        <p:spPr bwMode="auto">
          <a:xfrm>
            <a:off x="7486650" y="2446338"/>
            <a:ext cx="115888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8" name="Oval 250"/>
          <p:cNvSpPr>
            <a:spLocks noChangeAspect="1" noChangeArrowheads="1"/>
          </p:cNvSpPr>
          <p:nvPr/>
        </p:nvSpPr>
        <p:spPr bwMode="auto">
          <a:xfrm>
            <a:off x="7351713" y="3227388"/>
            <a:ext cx="115887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59" name="Oval 251"/>
          <p:cNvSpPr>
            <a:spLocks noChangeAspect="1" noChangeArrowheads="1"/>
          </p:cNvSpPr>
          <p:nvPr/>
        </p:nvSpPr>
        <p:spPr bwMode="auto">
          <a:xfrm>
            <a:off x="4879975" y="2241550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60" name="Oval 252"/>
          <p:cNvSpPr>
            <a:spLocks noChangeAspect="1" noChangeArrowheads="1"/>
          </p:cNvSpPr>
          <p:nvPr/>
        </p:nvSpPr>
        <p:spPr bwMode="auto">
          <a:xfrm>
            <a:off x="4514850" y="1196975"/>
            <a:ext cx="115888" cy="11588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61" name="Oval 253"/>
          <p:cNvSpPr>
            <a:spLocks noChangeAspect="1" noChangeArrowheads="1"/>
          </p:cNvSpPr>
          <p:nvPr/>
        </p:nvSpPr>
        <p:spPr bwMode="auto">
          <a:xfrm>
            <a:off x="4349750" y="1938338"/>
            <a:ext cx="115888" cy="11588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SG" i="1"/>
          </a:p>
        </p:txBody>
      </p:sp>
      <p:sp>
        <p:nvSpPr>
          <p:cNvPr id="94462" name="Text Box 254"/>
          <p:cNvSpPr txBox="1">
            <a:spLocks noChangeArrowheads="1"/>
          </p:cNvSpPr>
          <p:nvPr/>
        </p:nvSpPr>
        <p:spPr bwMode="auto">
          <a:xfrm>
            <a:off x="474663" y="877888"/>
            <a:ext cx="83343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50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MBL</a:t>
            </a:r>
            <a:endParaRPr lang="it-IT" sz="25000" i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35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250" autoRev="1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1" dur="250" autoRev="1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2" dur="250" autoRev="1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autoRev="1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250" autoRev="1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6" dur="250" autoRev="1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7" dur="250" autoRev="1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250" autoRev="1" fill="hold"/>
                                        <p:tgtEl>
                                          <p:spTgt spid="942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250" autoRev="1" fill="hold"/>
                                        <p:tgtEl>
                                          <p:spTgt spid="942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1" dur="250" autoRev="1" fill="hold"/>
                                        <p:tgtEl>
                                          <p:spTgt spid="94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2" dur="250" autoRev="1" fill="hold"/>
                                        <p:tgtEl>
                                          <p:spTgt spid="94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50" autoRev="1" fill="hold"/>
                                        <p:tgtEl>
                                          <p:spTgt spid="94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250" autoRev="1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6" dur="250" autoRev="1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250" autoRev="1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autoRev="1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250" autoRev="1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1" dur="250" autoRev="1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2" dur="250" autoRev="1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autoRev="1" fill="hold"/>
                                        <p:tgtEl>
                                          <p:spTgt spid="94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hold"/>
                                        <p:tgtEl>
                                          <p:spTgt spid="942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hold"/>
                                        <p:tgtEl>
                                          <p:spTgt spid="942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hold"/>
                                        <p:tgtEl>
                                          <p:spTgt spid="942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hold"/>
                                        <p:tgtEl>
                                          <p:spTgt spid="942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0" dur="250" autoRev="1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1" dur="250" autoRev="1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2" dur="250" autoRev="1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50" autoRev="1" fill="hold"/>
                                        <p:tgtEl>
                                          <p:spTgt spid="94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5" dur="250" autoRev="1" fill="hold"/>
                                        <p:tgtEl>
                                          <p:spTgt spid="942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6" dur="250" autoRev="1" fill="hold"/>
                                        <p:tgtEl>
                                          <p:spTgt spid="942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7" dur="250" autoRev="1" fill="hold"/>
                                        <p:tgtEl>
                                          <p:spTgt spid="942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autoRev="1" fill="hold"/>
                                        <p:tgtEl>
                                          <p:spTgt spid="942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0" dur="250" autoRev="1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1" dur="250" autoRev="1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2" dur="250" autoRev="1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autoRev="1" fill="hold"/>
                                        <p:tgtEl>
                                          <p:spTgt spid="94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5" dur="250" autoRev="1" fill="hold"/>
                                        <p:tgtEl>
                                          <p:spTgt spid="94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6" dur="250" autoRev="1" fill="hold"/>
                                        <p:tgtEl>
                                          <p:spTgt spid="94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7" dur="250" autoRev="1" fill="hold"/>
                                        <p:tgtEl>
                                          <p:spTgt spid="94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250" autoRev="1" fill="hold"/>
                                        <p:tgtEl>
                                          <p:spTgt spid="94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0" dur="250" autoRev="1" fill="hold"/>
                                        <p:tgtEl>
                                          <p:spTgt spid="942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1" dur="250" autoRev="1" fill="hold"/>
                                        <p:tgtEl>
                                          <p:spTgt spid="942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2" dur="250" autoRev="1" fill="hold"/>
                                        <p:tgtEl>
                                          <p:spTgt spid="942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250" autoRev="1" fill="hold"/>
                                        <p:tgtEl>
                                          <p:spTgt spid="942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250" autoRev="1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6" dur="250" autoRev="1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7" dur="250" autoRev="1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autoRev="1" fill="hold"/>
                                        <p:tgtEl>
                                          <p:spTgt spid="94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hold"/>
                                        <p:tgtEl>
                                          <p:spTgt spid="94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hold"/>
                                        <p:tgtEl>
                                          <p:spTgt spid="94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hold"/>
                                        <p:tgtEl>
                                          <p:spTgt spid="94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hold"/>
                                        <p:tgtEl>
                                          <p:spTgt spid="94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5" dur="250" autoRev="1" fill="hold"/>
                                        <p:tgtEl>
                                          <p:spTgt spid="94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6" dur="250" autoRev="1" fill="hold"/>
                                        <p:tgtEl>
                                          <p:spTgt spid="94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7" dur="250" autoRev="1" fill="hold"/>
                                        <p:tgtEl>
                                          <p:spTgt spid="94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250" autoRev="1" fill="hold"/>
                                        <p:tgtEl>
                                          <p:spTgt spid="942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250" autoRev="1" fill="hold"/>
                                        <p:tgtEl>
                                          <p:spTgt spid="94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1" dur="250" autoRev="1" fill="hold"/>
                                        <p:tgtEl>
                                          <p:spTgt spid="94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2" dur="250" autoRev="1" fill="hold"/>
                                        <p:tgtEl>
                                          <p:spTgt spid="94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autoRev="1" fill="hold"/>
                                        <p:tgtEl>
                                          <p:spTgt spid="94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5" dur="250" autoRev="1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6" dur="250" autoRev="1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7" dur="250" autoRev="1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250" autoRev="1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0" dur="250" autoRev="1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1" dur="250" autoRev="1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2" dur="250" autoRev="1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3" dur="250" autoRev="1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5" dur="250" autoRev="1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6" dur="250" autoRev="1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7" dur="250" autoRev="1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8" dur="250" autoRev="1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250" autoRev="1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1" dur="250" autoRev="1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2" dur="250" autoRev="1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50" autoRev="1" fill="hold"/>
                                        <p:tgtEl>
                                          <p:spTgt spid="94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5" dur="250" autoRev="1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6" dur="250" autoRev="1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7" dur="250" autoRev="1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50" autoRev="1" fill="hold"/>
                                        <p:tgtEl>
                                          <p:spTgt spid="94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3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3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4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5" dur="250" autoRev="1" fill="hold"/>
                                        <p:tgtEl>
                                          <p:spTgt spid="943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6" dur="250" autoRev="1" fill="hold"/>
                                        <p:tgtEl>
                                          <p:spTgt spid="943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7" dur="250" autoRev="1" fill="hold"/>
                                        <p:tgtEl>
                                          <p:spTgt spid="943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8" dur="250" autoRev="1" fill="hold"/>
                                        <p:tgtEl>
                                          <p:spTgt spid="943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0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0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8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0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0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7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8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9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4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5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5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6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2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6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7" dur="250" autoRev="1" fill="hold"/>
                                        <p:tgtEl>
                                          <p:spTgt spid="944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8" dur="250" autoRev="1" fill="hold"/>
                                        <p:tgtEl>
                                          <p:spTgt spid="944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9" dur="250" autoRev="1" fill="hold"/>
                                        <p:tgtEl>
                                          <p:spTgt spid="944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0" dur="250" autoRev="1" fill="hold"/>
                                        <p:tgtEl>
                                          <p:spTgt spid="944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2" dur="250" autoRev="1" fill="hold"/>
                                        <p:tgtEl>
                                          <p:spTgt spid="944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3" dur="250" autoRev="1" fill="hold"/>
                                        <p:tgtEl>
                                          <p:spTgt spid="944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4" dur="250" autoRev="1" fill="hold"/>
                                        <p:tgtEl>
                                          <p:spTgt spid="944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5" dur="250" autoRev="1" fill="hold"/>
                                        <p:tgtEl>
                                          <p:spTgt spid="944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7" dur="250" autoRev="1" fill="hold"/>
                                        <p:tgtEl>
                                          <p:spTgt spid="94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8" dur="250" autoRev="1" fill="hold"/>
                                        <p:tgtEl>
                                          <p:spTgt spid="94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9" dur="250" autoRev="1" fill="hold"/>
                                        <p:tgtEl>
                                          <p:spTgt spid="94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0" dur="250" autoRev="1" fill="hold"/>
                                        <p:tgtEl>
                                          <p:spTgt spid="944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2" dur="250" autoRev="1" fill="hold"/>
                                        <p:tgtEl>
                                          <p:spTgt spid="944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3" dur="250" autoRev="1" fill="hold"/>
                                        <p:tgtEl>
                                          <p:spTgt spid="944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4" dur="250" autoRev="1" fill="hold"/>
                                        <p:tgtEl>
                                          <p:spTgt spid="944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5" dur="250" autoRev="1" fill="hold"/>
                                        <p:tgtEl>
                                          <p:spTgt spid="944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7" dur="250" autoRev="1" fill="hold"/>
                                        <p:tgtEl>
                                          <p:spTgt spid="94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8" dur="250" autoRev="1" fill="hold"/>
                                        <p:tgtEl>
                                          <p:spTgt spid="944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9" dur="250" autoRev="1" fill="hold"/>
                                        <p:tgtEl>
                                          <p:spTgt spid="944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0" dur="250" autoRev="1" fill="hold"/>
                                        <p:tgtEl>
                                          <p:spTgt spid="944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2" dur="250" autoRev="1" fill="hold"/>
                                        <p:tgtEl>
                                          <p:spTgt spid="94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3" dur="250" autoRev="1" fill="hold"/>
                                        <p:tgtEl>
                                          <p:spTgt spid="944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4" dur="250" autoRev="1" fill="hold"/>
                                        <p:tgtEl>
                                          <p:spTgt spid="944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5" dur="250" autoRev="1" fill="hold"/>
                                        <p:tgtEl>
                                          <p:spTgt spid="944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7" dur="250" autoRev="1" fill="hold"/>
                                        <p:tgtEl>
                                          <p:spTgt spid="944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8" dur="250" autoRev="1" fill="hold"/>
                                        <p:tgtEl>
                                          <p:spTgt spid="944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9" dur="250" autoRev="1" fill="hold"/>
                                        <p:tgtEl>
                                          <p:spTgt spid="944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0" dur="250" autoRev="1" fill="hold"/>
                                        <p:tgtEl>
                                          <p:spTgt spid="944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2" dur="250" autoRev="1" fill="hold"/>
                                        <p:tgtEl>
                                          <p:spTgt spid="94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3" dur="250" autoRev="1" fill="hold"/>
                                        <p:tgtEl>
                                          <p:spTgt spid="944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4" dur="250" autoRev="1" fill="hold"/>
                                        <p:tgtEl>
                                          <p:spTgt spid="944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5" dur="250" autoRev="1" fill="hold"/>
                                        <p:tgtEl>
                                          <p:spTgt spid="944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7" dur="250" autoRev="1" fill="hold"/>
                                        <p:tgtEl>
                                          <p:spTgt spid="94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8" dur="250" autoRev="1" fill="hold"/>
                                        <p:tgtEl>
                                          <p:spTgt spid="94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9" dur="250" autoRev="1" fill="hold"/>
                                        <p:tgtEl>
                                          <p:spTgt spid="94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0" dur="250" autoRev="1" fill="hold"/>
                                        <p:tgtEl>
                                          <p:spTgt spid="944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2" dur="250" autoRev="1" fill="hold"/>
                                        <p:tgtEl>
                                          <p:spTgt spid="94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3" dur="250" autoRev="1" fill="hold"/>
                                        <p:tgtEl>
                                          <p:spTgt spid="944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4" dur="250" autoRev="1" fill="hold"/>
                                        <p:tgtEl>
                                          <p:spTgt spid="944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5" dur="250" autoRev="1" fill="hold"/>
                                        <p:tgtEl>
                                          <p:spTgt spid="944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7" dur="250" autoRev="1" fill="hold"/>
                                        <p:tgtEl>
                                          <p:spTgt spid="94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38" dur="250" autoRev="1" fill="hold"/>
                                        <p:tgtEl>
                                          <p:spTgt spid="94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9" dur="250" autoRev="1" fill="hold"/>
                                        <p:tgtEl>
                                          <p:spTgt spid="94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0" dur="250" autoRev="1" fill="hold"/>
                                        <p:tgtEl>
                                          <p:spTgt spid="944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2" dur="250" autoRev="1" fill="hold"/>
                                        <p:tgtEl>
                                          <p:spTgt spid="94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3" dur="250" autoRev="1" fill="hold"/>
                                        <p:tgtEl>
                                          <p:spTgt spid="94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4" dur="250" autoRev="1" fill="hold"/>
                                        <p:tgtEl>
                                          <p:spTgt spid="94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5" dur="250" autoRev="1" fill="hold"/>
                                        <p:tgtEl>
                                          <p:spTgt spid="94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7" dur="250" autoRev="1" fill="hold"/>
                                        <p:tgtEl>
                                          <p:spTgt spid="94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8" dur="250" autoRev="1" fill="hold"/>
                                        <p:tgtEl>
                                          <p:spTgt spid="94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9" dur="250" autoRev="1" fill="hold"/>
                                        <p:tgtEl>
                                          <p:spTgt spid="94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0" dur="250" autoRev="1" fill="hold"/>
                                        <p:tgtEl>
                                          <p:spTgt spid="944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2" dur="250" autoRev="1" fill="hold"/>
                                        <p:tgtEl>
                                          <p:spTgt spid="944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3" dur="250" autoRev="1" fill="hold"/>
                                        <p:tgtEl>
                                          <p:spTgt spid="944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4" dur="250" autoRev="1" fill="hold"/>
                                        <p:tgtEl>
                                          <p:spTgt spid="944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5" dur="250" autoRev="1" fill="hold"/>
                                        <p:tgtEl>
                                          <p:spTgt spid="944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7" dur="250" autoRev="1" fill="hold"/>
                                        <p:tgtEl>
                                          <p:spTgt spid="944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8" dur="250" autoRev="1" fill="hold"/>
                                        <p:tgtEl>
                                          <p:spTgt spid="944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9" dur="250" autoRev="1" fill="hold"/>
                                        <p:tgtEl>
                                          <p:spTgt spid="944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0" dur="250" autoRev="1" fill="hold"/>
                                        <p:tgtEl>
                                          <p:spTgt spid="944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2" dur="250" autoRev="1" fill="hold"/>
                                        <p:tgtEl>
                                          <p:spTgt spid="944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3" dur="250" autoRev="1" fill="hold"/>
                                        <p:tgtEl>
                                          <p:spTgt spid="944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4" dur="250" autoRev="1" fill="hold"/>
                                        <p:tgtEl>
                                          <p:spTgt spid="944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5" dur="250" autoRev="1" fill="hold"/>
                                        <p:tgtEl>
                                          <p:spTgt spid="944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7" dur="250" autoRev="1" fill="hold"/>
                                        <p:tgtEl>
                                          <p:spTgt spid="94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8" dur="250" autoRev="1" fill="hold"/>
                                        <p:tgtEl>
                                          <p:spTgt spid="94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9" dur="250" autoRev="1" fill="hold"/>
                                        <p:tgtEl>
                                          <p:spTgt spid="94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0" dur="250" autoRev="1" fill="hold"/>
                                        <p:tgtEl>
                                          <p:spTgt spid="94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2" dur="250" autoRev="1" fill="hold"/>
                                        <p:tgtEl>
                                          <p:spTgt spid="94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3" dur="250" autoRev="1" fill="hold"/>
                                        <p:tgtEl>
                                          <p:spTgt spid="94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4" dur="250" autoRev="1" fill="hold"/>
                                        <p:tgtEl>
                                          <p:spTgt spid="94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5" dur="250" autoRev="1" fill="hold"/>
                                        <p:tgtEl>
                                          <p:spTgt spid="94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7" dur="250" autoRev="1" fill="hold"/>
                                        <p:tgtEl>
                                          <p:spTgt spid="944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8" dur="250" autoRev="1" fill="hold"/>
                                        <p:tgtEl>
                                          <p:spTgt spid="944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9" dur="250" autoRev="1" fill="hold"/>
                                        <p:tgtEl>
                                          <p:spTgt spid="944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0" dur="250" autoRev="1" fill="hold"/>
                                        <p:tgtEl>
                                          <p:spTgt spid="944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2" dur="250" autoRev="1" fill="hold"/>
                                        <p:tgtEl>
                                          <p:spTgt spid="944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3" dur="250" autoRev="1" fill="hold"/>
                                        <p:tgtEl>
                                          <p:spTgt spid="944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4" dur="250" autoRev="1" fill="hold"/>
                                        <p:tgtEl>
                                          <p:spTgt spid="944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5" dur="250" autoRev="1" fill="hold"/>
                                        <p:tgtEl>
                                          <p:spTgt spid="944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7" dur="250" autoRev="1" fill="hold"/>
                                        <p:tgtEl>
                                          <p:spTgt spid="944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8" dur="250" autoRev="1" fill="hold"/>
                                        <p:tgtEl>
                                          <p:spTgt spid="944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9" dur="250" autoRev="1" fill="hold"/>
                                        <p:tgtEl>
                                          <p:spTgt spid="944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0" dur="250" autoRev="1" fill="hold"/>
                                        <p:tgtEl>
                                          <p:spTgt spid="944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2" dur="250" autoRev="1" fill="hold"/>
                                        <p:tgtEl>
                                          <p:spTgt spid="94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3" dur="250" autoRev="1" fill="hold"/>
                                        <p:tgtEl>
                                          <p:spTgt spid="944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4" dur="250" autoRev="1" fill="hold"/>
                                        <p:tgtEl>
                                          <p:spTgt spid="944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5" dur="250" autoRev="1" fill="hold"/>
                                        <p:tgtEl>
                                          <p:spTgt spid="944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7" dur="250" autoRev="1" fill="hold"/>
                                        <p:tgtEl>
                                          <p:spTgt spid="94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8" dur="250" autoRev="1" fill="hold"/>
                                        <p:tgtEl>
                                          <p:spTgt spid="944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9" dur="250" autoRev="1" fill="hold"/>
                                        <p:tgtEl>
                                          <p:spTgt spid="944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0" dur="250" autoRev="1" fill="hold"/>
                                        <p:tgtEl>
                                          <p:spTgt spid="944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2" dur="250" autoRev="1" fill="hold"/>
                                        <p:tgtEl>
                                          <p:spTgt spid="94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3" dur="250" autoRev="1" fill="hold"/>
                                        <p:tgtEl>
                                          <p:spTgt spid="944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4" dur="250" autoRev="1" fill="hold"/>
                                        <p:tgtEl>
                                          <p:spTgt spid="944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5" dur="250" autoRev="1" fill="hold"/>
                                        <p:tgtEl>
                                          <p:spTgt spid="944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7" dur="250" autoRev="1" fill="hold"/>
                                        <p:tgtEl>
                                          <p:spTgt spid="94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8" dur="250" autoRev="1" fill="hold"/>
                                        <p:tgtEl>
                                          <p:spTgt spid="94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9" dur="250" autoRev="1" fill="hold"/>
                                        <p:tgtEl>
                                          <p:spTgt spid="94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0" dur="250" autoRev="1" fill="hold"/>
                                        <p:tgtEl>
                                          <p:spTgt spid="944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2" dur="250" autoRev="1" fill="hold"/>
                                        <p:tgtEl>
                                          <p:spTgt spid="94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3" dur="250" autoRev="1" fill="hold"/>
                                        <p:tgtEl>
                                          <p:spTgt spid="94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4" dur="250" autoRev="1" fill="hold"/>
                                        <p:tgtEl>
                                          <p:spTgt spid="94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5" dur="250" autoRev="1" fill="hold"/>
                                        <p:tgtEl>
                                          <p:spTgt spid="944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7" dur="250" autoRev="1" fill="hold"/>
                                        <p:tgtEl>
                                          <p:spTgt spid="94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8" dur="250" autoRev="1" fill="hold"/>
                                        <p:tgtEl>
                                          <p:spTgt spid="94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9" dur="250" autoRev="1" fill="hold"/>
                                        <p:tgtEl>
                                          <p:spTgt spid="94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0" dur="250" autoRev="1" fill="hold"/>
                                        <p:tgtEl>
                                          <p:spTgt spid="944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2" dur="250" autoRev="1" fill="hold"/>
                                        <p:tgtEl>
                                          <p:spTgt spid="94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3" dur="250" autoRev="1" fill="hold"/>
                                        <p:tgtEl>
                                          <p:spTgt spid="94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4" dur="250" autoRev="1" fill="hold"/>
                                        <p:tgtEl>
                                          <p:spTgt spid="94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5" dur="250" autoRev="1" fill="hold"/>
                                        <p:tgtEl>
                                          <p:spTgt spid="94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7" dur="250" autoRev="1" fill="hold"/>
                                        <p:tgtEl>
                                          <p:spTgt spid="94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8" dur="250" autoRev="1" fill="hold"/>
                                        <p:tgtEl>
                                          <p:spTgt spid="94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9" dur="250" autoRev="1" fill="hold"/>
                                        <p:tgtEl>
                                          <p:spTgt spid="94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0" dur="250" autoRev="1" fill="hold"/>
                                        <p:tgtEl>
                                          <p:spTgt spid="944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2" dur="250" autoRev="1" fill="hold"/>
                                        <p:tgtEl>
                                          <p:spTgt spid="94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3" dur="250" autoRev="1" fill="hold"/>
                                        <p:tgtEl>
                                          <p:spTgt spid="944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4" dur="250" autoRev="1" fill="hold"/>
                                        <p:tgtEl>
                                          <p:spTgt spid="944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5" dur="250" autoRev="1" fill="hold"/>
                                        <p:tgtEl>
                                          <p:spTgt spid="944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7" dur="250" autoRev="1" fill="hold"/>
                                        <p:tgtEl>
                                          <p:spTgt spid="94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8" dur="250" autoRev="1" fill="hold"/>
                                        <p:tgtEl>
                                          <p:spTgt spid="944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9" dur="250" autoRev="1" fill="hold"/>
                                        <p:tgtEl>
                                          <p:spTgt spid="944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0" dur="250" autoRev="1" fill="hold"/>
                                        <p:tgtEl>
                                          <p:spTgt spid="944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2" dur="250" autoRev="1" fill="hold"/>
                                        <p:tgtEl>
                                          <p:spTgt spid="9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3" dur="250" autoRev="1" fill="hold"/>
                                        <p:tgtEl>
                                          <p:spTgt spid="9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4" dur="250" autoRev="1" fill="hold"/>
                                        <p:tgtEl>
                                          <p:spTgt spid="9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5" dur="250" autoRev="1" fill="hold"/>
                                        <p:tgtEl>
                                          <p:spTgt spid="944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7" dur="250" autoRev="1" fill="hold"/>
                                        <p:tgtEl>
                                          <p:spTgt spid="94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8" dur="250" autoRev="1" fill="hold"/>
                                        <p:tgtEl>
                                          <p:spTgt spid="942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9" dur="250" autoRev="1" fill="hold"/>
                                        <p:tgtEl>
                                          <p:spTgt spid="942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0" dur="250" autoRev="1" fill="hold"/>
                                        <p:tgtEl>
                                          <p:spTgt spid="942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2" dur="250" autoRev="1" fill="hold"/>
                                        <p:tgtEl>
                                          <p:spTgt spid="942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3" dur="250" autoRev="1" fill="hold"/>
                                        <p:tgtEl>
                                          <p:spTgt spid="94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4" dur="250" autoRev="1" fill="hold"/>
                                        <p:tgtEl>
                                          <p:spTgt spid="94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5" dur="250" autoRev="1" fill="hold"/>
                                        <p:tgtEl>
                                          <p:spTgt spid="94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6" fill="hold" nodeType="clickPar">
                      <p:stCondLst>
                        <p:cond delay="indefinite"/>
                      </p:stCondLst>
                      <p:childTnLst>
                        <p:par>
                          <p:cTn id="6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1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2" dur="250" autoRev="1" fill="hold"/>
                                        <p:tgtEl>
                                          <p:spTgt spid="94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3" dur="250" autoRev="1" fill="hold"/>
                                        <p:tgtEl>
                                          <p:spTgt spid="94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4" dur="250" autoRev="1" fill="hold"/>
                                        <p:tgtEl>
                                          <p:spTgt spid="94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5" dur="250" autoRev="1" fill="hold"/>
                                        <p:tgtEl>
                                          <p:spTgt spid="94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6" fill="hold" nodeType="clickPar">
                      <p:stCondLst>
                        <p:cond delay="indefinite"/>
                      </p:stCondLst>
                      <p:childTnLst>
                        <p:par>
                          <p:cTn id="6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8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8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5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6" dur="250" autoRev="1" fill="hold"/>
                                        <p:tgtEl>
                                          <p:spTgt spid="94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7" dur="250" autoRev="1" fill="hold"/>
                                        <p:tgtEl>
                                          <p:spTgt spid="94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8" dur="250" autoRev="1" fill="hold"/>
                                        <p:tgtEl>
                                          <p:spTgt spid="94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9" dur="250" autoRev="1" fill="hold"/>
                                        <p:tgtEl>
                                          <p:spTgt spid="942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0" fill="hold" nodeType="clickPar">
                      <p:stCondLst>
                        <p:cond delay="indefinite"/>
                      </p:stCondLst>
                      <p:childTnLst>
                        <p:par>
                          <p:cTn id="6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9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6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9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6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9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0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0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0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5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6" dur="250" autoRev="1" fill="hold"/>
                                        <p:tgtEl>
                                          <p:spTgt spid="942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7" dur="250" autoRev="1" fill="hold"/>
                                        <p:tgtEl>
                                          <p:spTgt spid="942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8" dur="250" autoRev="1" fill="hold"/>
                                        <p:tgtEl>
                                          <p:spTgt spid="942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9" dur="250" autoRev="1" fill="hold"/>
                                        <p:tgtEl>
                                          <p:spTgt spid="942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0" fill="hold" nodeType="clickPar">
                      <p:stCondLst>
                        <p:cond delay="indefinite"/>
                      </p:stCondLst>
                      <p:childTnLst>
                        <p:par>
                          <p:cTn id="7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1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5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6" dur="250" autoRev="1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7" dur="250" autoRev="1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8" dur="250" autoRev="1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9" dur="250" autoRev="1" fill="hold"/>
                                        <p:tgtEl>
                                          <p:spTgt spid="94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 nodeType="clickPar">
                      <p:stCondLst>
                        <p:cond delay="indefinite"/>
                      </p:stCondLst>
                      <p:childTnLst>
                        <p:par>
                          <p:cTn id="7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3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0" dur="250" autoRev="1" fill="hold"/>
                                        <p:tgtEl>
                                          <p:spTgt spid="944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1" dur="250" autoRev="1" fill="hold"/>
                                        <p:tgtEl>
                                          <p:spTgt spid="944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2" dur="250" autoRev="1" fill="hold"/>
                                        <p:tgtEl>
                                          <p:spTgt spid="944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3" dur="250" autoRev="1" fill="hold"/>
                                        <p:tgtEl>
                                          <p:spTgt spid="944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4" fill="hold" nodeType="clickPar">
                      <p:stCondLst>
                        <p:cond delay="indefinite"/>
                      </p:stCondLst>
                      <p:childTnLst>
                        <p:par>
                          <p:cTn id="7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5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0" dur="250" autoRev="1" fill="hold"/>
                                        <p:tgtEl>
                                          <p:spTgt spid="942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1" dur="250" autoRev="1" fill="hold"/>
                                        <p:tgtEl>
                                          <p:spTgt spid="942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2" dur="250" autoRev="1" fill="hold"/>
                                        <p:tgtEl>
                                          <p:spTgt spid="942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3" dur="250" autoRev="1" fill="hold"/>
                                        <p:tgtEl>
                                          <p:spTgt spid="942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 nodeType="clickPar">
                      <p:stCondLst>
                        <p:cond delay="indefinite"/>
                      </p:stCondLst>
                      <p:childTnLst>
                        <p:par>
                          <p:cTn id="7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6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7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7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0" dur="250" autoRev="1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1" dur="250" autoRev="1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2" dur="250" autoRev="1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3" dur="250" autoRev="1" fill="hold"/>
                                        <p:tgtEl>
                                          <p:spTgt spid="94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4" fill="hold" nodeType="clickPar">
                      <p:stCondLst>
                        <p:cond delay="indefinite"/>
                      </p:stCondLst>
                      <p:childTnLst>
                        <p:par>
                          <p:cTn id="7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8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9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9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0" dur="250" autoRev="1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1" dur="250" autoRev="1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2" dur="250" autoRev="1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3" dur="250" autoRev="1" fill="hold"/>
                                        <p:tgtEl>
                                          <p:spTgt spid="94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4" fill="hold" nodeType="clickPar">
                      <p:stCondLst>
                        <p:cond delay="indefinite"/>
                      </p:stCondLst>
                      <p:childTnLst>
                        <p:par>
                          <p:cTn id="8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1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2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2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2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3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3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3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4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4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4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4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4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4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4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5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5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5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5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5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6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6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7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7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7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8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8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8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9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9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9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9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0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0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0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0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1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1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13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1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7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1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1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6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6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2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3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4" dur="250" autoRev="1" fill="hold"/>
                                        <p:tgtEl>
                                          <p:spTgt spid="94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35" dur="250" autoRev="1" fill="hold"/>
                                        <p:tgtEl>
                                          <p:spTgt spid="944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6" dur="250" autoRev="1" fill="hold"/>
                                        <p:tgtEl>
                                          <p:spTgt spid="944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7" dur="250" autoRev="1" fill="hold"/>
                                        <p:tgtEl>
                                          <p:spTgt spid="944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9" dur="250" autoRev="1" fill="hold"/>
                                        <p:tgtEl>
                                          <p:spTgt spid="94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0" dur="250" autoRev="1" fill="hold"/>
                                        <p:tgtEl>
                                          <p:spTgt spid="94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1" dur="250" autoRev="1" fill="hold"/>
                                        <p:tgtEl>
                                          <p:spTgt spid="94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2" dur="250" autoRev="1" fill="hold"/>
                                        <p:tgtEl>
                                          <p:spTgt spid="94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4" dur="250" autoRev="1" fill="hold"/>
                                        <p:tgtEl>
                                          <p:spTgt spid="94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45" dur="250" autoRev="1" fill="hold"/>
                                        <p:tgtEl>
                                          <p:spTgt spid="94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6" dur="250" autoRev="1" fill="hold"/>
                                        <p:tgtEl>
                                          <p:spTgt spid="94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7" dur="250" autoRev="1" fill="hold"/>
                                        <p:tgtEl>
                                          <p:spTgt spid="94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9" dur="250" autoRev="1" fill="hold"/>
                                        <p:tgtEl>
                                          <p:spTgt spid="94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0" dur="250" autoRev="1" fill="hold"/>
                                        <p:tgtEl>
                                          <p:spTgt spid="94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1" dur="250" autoRev="1" fill="hold"/>
                                        <p:tgtEl>
                                          <p:spTgt spid="94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2" dur="250" autoRev="1" fill="hold"/>
                                        <p:tgtEl>
                                          <p:spTgt spid="944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4" dur="250" autoRev="1" fill="hold"/>
                                        <p:tgtEl>
                                          <p:spTgt spid="94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55" dur="250" autoRev="1" fill="hold"/>
                                        <p:tgtEl>
                                          <p:spTgt spid="94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56" dur="250" autoRev="1" fill="hold"/>
                                        <p:tgtEl>
                                          <p:spTgt spid="94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7" dur="250" autoRev="1" fill="hold"/>
                                        <p:tgtEl>
                                          <p:spTgt spid="94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9" dur="250" autoRev="1" fill="hold"/>
                                        <p:tgtEl>
                                          <p:spTgt spid="94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0" dur="250" autoRev="1" fill="hold"/>
                                        <p:tgtEl>
                                          <p:spTgt spid="94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1" dur="250" autoRev="1" fill="hold"/>
                                        <p:tgtEl>
                                          <p:spTgt spid="94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2" dur="250" autoRev="1" fill="hold"/>
                                        <p:tgtEl>
                                          <p:spTgt spid="944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4" dur="250" autoRev="1" fill="hold"/>
                                        <p:tgtEl>
                                          <p:spTgt spid="94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5" dur="250" autoRev="1" fill="hold"/>
                                        <p:tgtEl>
                                          <p:spTgt spid="94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6" dur="250" autoRev="1" fill="hold"/>
                                        <p:tgtEl>
                                          <p:spTgt spid="94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7" dur="250" autoRev="1" fill="hold"/>
                                        <p:tgtEl>
                                          <p:spTgt spid="944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9" dur="250" autoRev="1" fill="hold"/>
                                        <p:tgtEl>
                                          <p:spTgt spid="94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0" dur="250" autoRev="1" fill="hold"/>
                                        <p:tgtEl>
                                          <p:spTgt spid="94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1" dur="250" autoRev="1" fill="hold"/>
                                        <p:tgtEl>
                                          <p:spTgt spid="94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2" dur="250" autoRev="1" fill="hold"/>
                                        <p:tgtEl>
                                          <p:spTgt spid="944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4" dur="250" autoRev="1" fill="hold"/>
                                        <p:tgtEl>
                                          <p:spTgt spid="94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5" dur="250" autoRev="1" fill="hold"/>
                                        <p:tgtEl>
                                          <p:spTgt spid="94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6" dur="250" autoRev="1" fill="hold"/>
                                        <p:tgtEl>
                                          <p:spTgt spid="94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7" dur="250" autoRev="1" fill="hold"/>
                                        <p:tgtEl>
                                          <p:spTgt spid="944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9" dur="250" autoRev="1" fill="hold"/>
                                        <p:tgtEl>
                                          <p:spTgt spid="94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0" dur="250" autoRev="1" fill="hold"/>
                                        <p:tgtEl>
                                          <p:spTgt spid="94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1" dur="250" autoRev="1" fill="hold"/>
                                        <p:tgtEl>
                                          <p:spTgt spid="94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2" dur="250" autoRev="1" fill="hold"/>
                                        <p:tgtEl>
                                          <p:spTgt spid="944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4" dur="250" autoRev="1" fill="hold"/>
                                        <p:tgtEl>
                                          <p:spTgt spid="94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85" dur="250" autoRev="1" fill="hold"/>
                                        <p:tgtEl>
                                          <p:spTgt spid="94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6" dur="250" autoRev="1" fill="hold"/>
                                        <p:tgtEl>
                                          <p:spTgt spid="94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7" dur="250" autoRev="1" fill="hold"/>
                                        <p:tgtEl>
                                          <p:spTgt spid="944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9" dur="250" autoRev="1" fill="hold"/>
                                        <p:tgtEl>
                                          <p:spTgt spid="944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0" dur="250" autoRev="1" fill="hold"/>
                                        <p:tgtEl>
                                          <p:spTgt spid="94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1" dur="250" autoRev="1" fill="hold"/>
                                        <p:tgtEl>
                                          <p:spTgt spid="94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2" dur="250" autoRev="1" fill="hold"/>
                                        <p:tgtEl>
                                          <p:spTgt spid="944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4" dur="250" autoRev="1" fill="hold"/>
                                        <p:tgtEl>
                                          <p:spTgt spid="944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95" dur="250" autoRev="1" fill="hold"/>
                                        <p:tgtEl>
                                          <p:spTgt spid="944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96" dur="250" autoRev="1" fill="hold"/>
                                        <p:tgtEl>
                                          <p:spTgt spid="944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7" dur="250" autoRev="1" fill="hold"/>
                                        <p:tgtEl>
                                          <p:spTgt spid="944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9" dur="250" autoRev="1" fill="hold"/>
                                        <p:tgtEl>
                                          <p:spTgt spid="944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0" dur="250" autoRev="1" fill="hold"/>
                                        <p:tgtEl>
                                          <p:spTgt spid="944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1" dur="250" autoRev="1" fill="hold"/>
                                        <p:tgtEl>
                                          <p:spTgt spid="944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2" dur="250" autoRev="1" fill="hold"/>
                                        <p:tgtEl>
                                          <p:spTgt spid="944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4" dur="250" autoRev="1" fill="hold"/>
                                        <p:tgtEl>
                                          <p:spTgt spid="944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05" dur="250" autoRev="1" fill="hold"/>
                                        <p:tgtEl>
                                          <p:spTgt spid="944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06" dur="250" autoRev="1" fill="hold"/>
                                        <p:tgtEl>
                                          <p:spTgt spid="944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7" dur="250" autoRev="1" fill="hold"/>
                                        <p:tgtEl>
                                          <p:spTgt spid="944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9" dur="250" autoRev="1" fill="hold"/>
                                        <p:tgtEl>
                                          <p:spTgt spid="944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10" dur="250" autoRev="1" fill="hold"/>
                                        <p:tgtEl>
                                          <p:spTgt spid="944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1" dur="250" autoRev="1" fill="hold"/>
                                        <p:tgtEl>
                                          <p:spTgt spid="944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2" dur="250" autoRev="1" fill="hold"/>
                                        <p:tgtEl>
                                          <p:spTgt spid="944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4" dur="250" autoRev="1" fill="hold"/>
                                        <p:tgtEl>
                                          <p:spTgt spid="94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15" dur="250" autoRev="1" fill="hold"/>
                                        <p:tgtEl>
                                          <p:spTgt spid="94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16" dur="250" autoRev="1" fill="hold"/>
                                        <p:tgtEl>
                                          <p:spTgt spid="94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7" dur="250" autoRev="1" fill="hold"/>
                                        <p:tgtEl>
                                          <p:spTgt spid="944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9" dur="250" autoRev="1" fill="hold"/>
                                        <p:tgtEl>
                                          <p:spTgt spid="944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0" dur="250" autoRev="1" fill="hold"/>
                                        <p:tgtEl>
                                          <p:spTgt spid="94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1" dur="250" autoRev="1" fill="hold"/>
                                        <p:tgtEl>
                                          <p:spTgt spid="94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2" dur="250" autoRev="1" fill="hold"/>
                                        <p:tgtEl>
                                          <p:spTgt spid="944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4" dur="250" autoRev="1" fill="hold"/>
                                        <p:tgtEl>
                                          <p:spTgt spid="94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5" dur="250" autoRev="1" fill="hold"/>
                                        <p:tgtEl>
                                          <p:spTgt spid="94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26" dur="250" autoRev="1" fill="hold"/>
                                        <p:tgtEl>
                                          <p:spTgt spid="94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7" dur="250" autoRev="1" fill="hold"/>
                                        <p:tgtEl>
                                          <p:spTgt spid="944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9" dur="250" autoRev="1" fill="hold"/>
                                        <p:tgtEl>
                                          <p:spTgt spid="94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0" dur="250" autoRev="1" fill="hold"/>
                                        <p:tgtEl>
                                          <p:spTgt spid="94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1" dur="250" autoRev="1" fill="hold"/>
                                        <p:tgtEl>
                                          <p:spTgt spid="94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2" dur="250" autoRev="1" fill="hold"/>
                                        <p:tgtEl>
                                          <p:spTgt spid="944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27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4" dur="250" autoRev="1" fill="hold"/>
                                        <p:tgtEl>
                                          <p:spTgt spid="94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35" dur="250" autoRev="1" fill="hold"/>
                                        <p:tgtEl>
                                          <p:spTgt spid="94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6" dur="250" autoRev="1" fill="hold"/>
                                        <p:tgtEl>
                                          <p:spTgt spid="94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7" dur="250" autoRev="1" fill="hold"/>
                                        <p:tgtEl>
                                          <p:spTgt spid="94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8" fill="hold" nodeType="clickPar">
                      <p:stCondLst>
                        <p:cond delay="indefinite"/>
                      </p:stCondLst>
                      <p:childTnLst>
                        <p:par>
                          <p:cTn id="10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4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4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4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7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8" dur="250" autoRev="1" fill="hold"/>
                                        <p:tgtEl>
                                          <p:spTgt spid="94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49" dur="250" autoRev="1" fill="hold"/>
                                        <p:tgtEl>
                                          <p:spTgt spid="94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0" dur="250" autoRev="1" fill="hold"/>
                                        <p:tgtEl>
                                          <p:spTgt spid="94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1" dur="250" autoRev="1" fill="hold"/>
                                        <p:tgtEl>
                                          <p:spTgt spid="94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5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  <p:bldP spid="94212" grpId="1" animBg="1"/>
      <p:bldP spid="94213" grpId="0" animBg="1"/>
      <p:bldP spid="94213" grpId="1" animBg="1"/>
      <p:bldP spid="94214" grpId="0" animBg="1"/>
      <p:bldP spid="94214" grpId="1" animBg="1"/>
      <p:bldP spid="94215" grpId="0" animBg="1"/>
      <p:bldP spid="94215" grpId="1" animBg="1"/>
      <p:bldP spid="94217" grpId="0" animBg="1"/>
      <p:bldP spid="94217" grpId="1" animBg="1"/>
      <p:bldP spid="94218" grpId="0" animBg="1"/>
      <p:bldP spid="94218" grpId="1" animBg="1"/>
      <p:bldP spid="94220" grpId="0" animBg="1"/>
      <p:bldP spid="94220" grpId="1" animBg="1"/>
      <p:bldP spid="94221" grpId="0" animBg="1"/>
      <p:bldP spid="94221" grpId="1" animBg="1"/>
      <p:bldP spid="94222" grpId="0" animBg="1"/>
      <p:bldP spid="94222" grpId="1" animBg="1"/>
      <p:bldP spid="94223" grpId="0" animBg="1"/>
      <p:bldP spid="94223" grpId="1" animBg="1"/>
      <p:bldP spid="94224" grpId="0" animBg="1"/>
      <p:bldP spid="94224" grpId="1" animBg="1"/>
      <p:bldP spid="94225" grpId="0" animBg="1"/>
      <p:bldP spid="94225" grpId="1" animBg="1"/>
      <p:bldP spid="94226" grpId="0" animBg="1"/>
      <p:bldP spid="94226" grpId="1" animBg="1"/>
      <p:bldP spid="94227" grpId="0" animBg="1"/>
      <p:bldP spid="94227" grpId="1" animBg="1"/>
      <p:bldP spid="94228" grpId="0" animBg="1"/>
      <p:bldP spid="94228" grpId="1" animBg="1"/>
      <p:bldP spid="94229" grpId="0" animBg="1"/>
      <p:bldP spid="94229" grpId="1" animBg="1"/>
      <p:bldP spid="94230" grpId="0" animBg="1"/>
      <p:bldP spid="94230" grpId="1" animBg="1"/>
      <p:bldP spid="94233" grpId="0" animBg="1"/>
      <p:bldP spid="94233" grpId="1" animBg="1"/>
      <p:bldP spid="94237" grpId="0" animBg="1"/>
      <p:bldP spid="94237" grpId="1" animBg="1"/>
      <p:bldP spid="53" grpId="0"/>
      <p:bldP spid="34825" grpId="0"/>
      <p:bldP spid="34827" grpId="0"/>
      <p:bldP spid="34837" grpId="0"/>
      <p:bldP spid="34839" grpId="0"/>
      <p:bldP spid="94258" grpId="0" animBg="1"/>
      <p:bldP spid="94258" grpId="1" animBg="1"/>
      <p:bldP spid="2" grpId="0"/>
      <p:bldP spid="34824" grpId="0"/>
      <p:bldP spid="3" grpId="0"/>
      <p:bldP spid="4" grpId="0"/>
      <p:bldP spid="94264" grpId="0" animBg="1"/>
      <p:bldP spid="94264" grpId="1" animBg="1"/>
      <p:bldP spid="94269" grpId="0" animBg="1"/>
      <p:bldP spid="94269" grpId="1" animBg="1"/>
      <p:bldP spid="94270" grpId="0" animBg="1"/>
      <p:bldP spid="94270" grpId="1" animBg="1"/>
      <p:bldP spid="94281" grpId="0" animBg="1"/>
      <p:bldP spid="94281" grpId="1" animBg="1"/>
      <p:bldP spid="94285" grpId="0" animBg="1"/>
      <p:bldP spid="94285" grpId="1" animBg="1"/>
      <p:bldP spid="94287" grpId="0" animBg="1"/>
      <p:bldP spid="94287" grpId="1" animBg="1"/>
      <p:bldP spid="94288" grpId="0" animBg="1"/>
      <p:bldP spid="94288" grpId="1" animBg="1"/>
      <p:bldP spid="94290" grpId="0" animBg="1"/>
      <p:bldP spid="94290" grpId="1" animBg="1"/>
      <p:bldP spid="94292" grpId="0" animBg="1"/>
      <p:bldP spid="94292" grpId="1" animBg="1"/>
      <p:bldP spid="94293" grpId="0" animBg="1"/>
      <p:bldP spid="94293" grpId="1" animBg="1"/>
      <p:bldP spid="94294" grpId="0" animBg="1"/>
      <p:bldP spid="94294" grpId="1" animBg="1"/>
      <p:bldP spid="94295" grpId="0" animBg="1"/>
      <p:bldP spid="94298" grpId="0" animBg="1"/>
      <p:bldP spid="94298" grpId="1" animBg="1"/>
      <p:bldP spid="94325" grpId="0" animBg="1"/>
      <p:bldP spid="94325" grpId="1" animBg="1"/>
      <p:bldP spid="94408" grpId="0" animBg="1"/>
      <p:bldP spid="94408" grpId="1" animBg="1"/>
      <p:bldP spid="94409" grpId="0" animBg="1"/>
      <p:bldP spid="94409" grpId="1" animBg="1"/>
      <p:bldP spid="94410" grpId="0" animBg="1"/>
      <p:bldP spid="94410" grpId="1" animBg="1"/>
      <p:bldP spid="94411" grpId="0" animBg="1"/>
      <p:bldP spid="94411" grpId="1" animBg="1"/>
      <p:bldP spid="94412" grpId="0" animBg="1"/>
      <p:bldP spid="94412" grpId="1" animBg="1"/>
      <p:bldP spid="94413" grpId="0" animBg="1"/>
      <p:bldP spid="94413" grpId="1" animBg="1"/>
      <p:bldP spid="94414" grpId="0" animBg="1"/>
      <p:bldP spid="94414" grpId="1" animBg="1"/>
      <p:bldP spid="94415" grpId="0" animBg="1"/>
      <p:bldP spid="94415" grpId="1" animBg="1"/>
      <p:bldP spid="94416" grpId="0" animBg="1"/>
      <p:bldP spid="94416" grpId="1" animBg="1"/>
      <p:bldP spid="94417" grpId="0" animBg="1"/>
      <p:bldP spid="94417" grpId="1" animBg="1"/>
      <p:bldP spid="94418" grpId="0" animBg="1"/>
      <p:bldP spid="94418" grpId="1" animBg="1"/>
      <p:bldP spid="94419" grpId="0" animBg="1"/>
      <p:bldP spid="94419" grpId="1" animBg="1"/>
      <p:bldP spid="94420" grpId="0" animBg="1"/>
      <p:bldP spid="94420" grpId="1" animBg="1"/>
      <p:bldP spid="94421" grpId="0" animBg="1"/>
      <p:bldP spid="94421" grpId="1" animBg="1"/>
      <p:bldP spid="94422" grpId="0" animBg="1"/>
      <p:bldP spid="94422" grpId="1" animBg="1"/>
      <p:bldP spid="94423" grpId="0" animBg="1"/>
      <p:bldP spid="94423" grpId="1" animBg="1"/>
      <p:bldP spid="94424" grpId="0" animBg="1"/>
      <p:bldP spid="94424" grpId="1" animBg="1"/>
      <p:bldP spid="94425" grpId="0" animBg="1"/>
      <p:bldP spid="94425" grpId="1" animBg="1"/>
      <p:bldP spid="94426" grpId="0" animBg="1"/>
      <p:bldP spid="94426" grpId="1" animBg="1"/>
      <p:bldP spid="94427" grpId="0" animBg="1"/>
      <p:bldP spid="94427" grpId="1" animBg="1"/>
      <p:bldP spid="94428" grpId="0" animBg="1"/>
      <p:bldP spid="94428" grpId="1" animBg="1"/>
      <p:bldP spid="94429" grpId="0" animBg="1"/>
      <p:bldP spid="94429" grpId="1" animBg="1"/>
      <p:bldP spid="94430" grpId="0" animBg="1"/>
      <p:bldP spid="94430" grpId="1" animBg="1"/>
      <p:bldP spid="94431" grpId="0" animBg="1"/>
      <p:bldP spid="94431" grpId="1" animBg="1"/>
      <p:bldP spid="94432" grpId="0" animBg="1"/>
      <p:bldP spid="94432" grpId="1" animBg="1"/>
      <p:bldP spid="94433" grpId="0" animBg="1"/>
      <p:bldP spid="94433" grpId="1" animBg="1"/>
      <p:bldP spid="94434" grpId="0" animBg="1"/>
      <p:bldP spid="94434" grpId="1" animBg="1"/>
      <p:bldP spid="94435" grpId="0" animBg="1"/>
      <p:bldP spid="94435" grpId="1" animBg="1"/>
      <p:bldP spid="94436" grpId="0" animBg="1"/>
      <p:bldP spid="94436" grpId="1" animBg="1"/>
      <p:bldP spid="94437" grpId="0" animBg="1"/>
      <p:bldP spid="94437" grpId="1" animBg="1"/>
      <p:bldP spid="94438" grpId="0" animBg="1"/>
      <p:bldP spid="94438" grpId="1" animBg="1"/>
      <p:bldP spid="94439" grpId="0" animBg="1"/>
      <p:bldP spid="94439" grpId="1" animBg="1"/>
      <p:bldP spid="94441" grpId="0" animBg="1"/>
      <p:bldP spid="94441" grpId="1" animBg="1"/>
      <p:bldP spid="94442" grpId="0" animBg="1"/>
      <p:bldP spid="94442" grpId="1" animBg="1"/>
      <p:bldP spid="94443" grpId="0" animBg="1"/>
      <p:bldP spid="94443" grpId="1" animBg="1"/>
      <p:bldP spid="94444" grpId="0" animBg="1"/>
      <p:bldP spid="94444" grpId="1" animBg="1"/>
      <p:bldP spid="94445" grpId="0" animBg="1"/>
      <p:bldP spid="94445" grpId="1" animBg="1"/>
      <p:bldP spid="94446" grpId="0" animBg="1"/>
      <p:bldP spid="94446" grpId="1" animBg="1"/>
      <p:bldP spid="94447" grpId="0" animBg="1"/>
      <p:bldP spid="94447" grpId="1" animBg="1"/>
      <p:bldP spid="94448" grpId="0" animBg="1"/>
      <p:bldP spid="94448" grpId="1" animBg="1"/>
      <p:bldP spid="94449" grpId="0" animBg="1"/>
      <p:bldP spid="94449" grpId="1" animBg="1"/>
      <p:bldP spid="94450" grpId="0" animBg="1"/>
      <p:bldP spid="94450" grpId="1" animBg="1"/>
      <p:bldP spid="94451" grpId="0" animBg="1"/>
      <p:bldP spid="94451" grpId="1" animBg="1"/>
      <p:bldP spid="94452" grpId="0" animBg="1"/>
      <p:bldP spid="94452" grpId="1" animBg="1"/>
      <p:bldP spid="94453" grpId="0" animBg="1"/>
      <p:bldP spid="94453" grpId="1" animBg="1"/>
      <p:bldP spid="94454" grpId="0" animBg="1"/>
      <p:bldP spid="94454" grpId="1" animBg="1"/>
      <p:bldP spid="94455" grpId="0" animBg="1"/>
      <p:bldP spid="94455" grpId="1" animBg="1"/>
      <p:bldP spid="94456" grpId="0" animBg="1"/>
      <p:bldP spid="94456" grpId="1" animBg="1"/>
      <p:bldP spid="94457" grpId="0" animBg="1"/>
      <p:bldP spid="94457" grpId="1" animBg="1"/>
      <p:bldP spid="94458" grpId="0" animBg="1"/>
      <p:bldP spid="94458" grpId="1" animBg="1"/>
      <p:bldP spid="94459" grpId="0" animBg="1"/>
      <p:bldP spid="94459" grpId="1" animBg="1"/>
      <p:bldP spid="94460" grpId="0" animBg="1"/>
      <p:bldP spid="94460" grpId="1" animBg="1"/>
      <p:bldP spid="94461" grpId="0" animBg="1"/>
      <p:bldP spid="94461" grpId="1" animBg="1"/>
      <p:bldP spid="94462" grpId="0"/>
      <p:bldP spid="9446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6" y="216143"/>
            <a:ext cx="8822064" cy="6413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86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04800"/>
            <a:ext cx="9372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7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mediasrc.bcm.edu/2014/9c/ebola-17642-lores-320-240-201408121139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2" y="1623354"/>
            <a:ext cx="8949128" cy="503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16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86800" cy="6248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>
                <a:latin typeface="+mj-lt"/>
              </a:rPr>
              <a:t>Researchers isolate a bacterium in chicken that may well be the source of transmission of the drug-resistant pathogen to </a:t>
            </a:r>
            <a:r>
              <a:rPr lang="en-US" sz="2400" b="1" dirty="0" smtClean="0">
                <a:latin typeface="+mj-lt"/>
              </a:rPr>
              <a:t>humans.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The </a:t>
            </a:r>
            <a:r>
              <a:rPr lang="en-US" sz="2400" b="1" dirty="0"/>
              <a:t>pathogen, called </a:t>
            </a:r>
            <a:r>
              <a:rPr lang="en-US" sz="2400" b="1" dirty="0">
                <a:solidFill>
                  <a:srgbClr val="FF0000"/>
                </a:solidFill>
              </a:rPr>
              <a:t>Helicobacter </a:t>
            </a:r>
            <a:r>
              <a:rPr lang="en-US" sz="2400" b="1" dirty="0" err="1">
                <a:solidFill>
                  <a:srgbClr val="FF0000"/>
                </a:solidFill>
              </a:rPr>
              <a:t>pullorum</a:t>
            </a:r>
            <a:r>
              <a:rPr lang="en-US" sz="2400" b="1" dirty="0"/>
              <a:t>, was found in broiler and free-range chickens from markets in the city, which — besides </a:t>
            </a:r>
            <a:r>
              <a:rPr lang="en-US" sz="2400" b="1" dirty="0" smtClean="0"/>
              <a:t>being </a:t>
            </a:r>
            <a:r>
              <a:rPr lang="en-US" sz="2400" b="1" dirty="0"/>
              <a:t>untreatable — could also be cancer-causing</a:t>
            </a:r>
            <a:r>
              <a:rPr lang="en-US" sz="2400" b="1" dirty="0" smtClean="0"/>
              <a:t>.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 smtClean="0"/>
              <a:t>Applied </a:t>
            </a:r>
            <a:r>
              <a:rPr lang="en-US" sz="2400" i="1" dirty="0"/>
              <a:t>and Environmental Microbiology</a:t>
            </a:r>
            <a:r>
              <a:rPr lang="en-US" sz="2400" dirty="0"/>
              <a:t>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American </a:t>
            </a:r>
            <a:r>
              <a:rPr lang="en-US" sz="2400" dirty="0"/>
              <a:t>Society for Microbiology, 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first data on prevalence and isolation of </a:t>
            </a:r>
            <a:r>
              <a:rPr lang="en-US" sz="2400" i="1" dirty="0"/>
              <a:t>H. </a:t>
            </a:r>
            <a:r>
              <a:rPr lang="en-US" sz="2400" i="1" dirty="0" err="1"/>
              <a:t>pullorum</a:t>
            </a:r>
            <a:r>
              <a:rPr lang="en-US" sz="2400" i="1" dirty="0"/>
              <a:t> </a:t>
            </a:r>
            <a:r>
              <a:rPr lang="en-US" sz="2400" dirty="0"/>
              <a:t>in India.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86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" y="1143000"/>
            <a:ext cx="900149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5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1" y="228600"/>
            <a:ext cx="902189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1540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1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93" y="0"/>
            <a:ext cx="94046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863557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1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839200" cy="500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71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7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" y="762000"/>
            <a:ext cx="8925160" cy="481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34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9629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72" y="1295400"/>
            <a:ext cx="71818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89529"/>
            <a:ext cx="9144000" cy="44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6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986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2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76388"/>
            <a:ext cx="89154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5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" y="0"/>
            <a:ext cx="9024359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2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7" y="1371600"/>
            <a:ext cx="88588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5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IMG_1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0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enengnews.com/media/images/genhighlight/06img71971495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4636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90772" y="3733800"/>
            <a:ext cx="4819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/>
              <a:t>Aedes aegypti</a:t>
            </a:r>
            <a:r>
              <a:rPr lang="en-US" sz="3600" b="1" dirty="0"/>
              <a:t> </a:t>
            </a:r>
            <a:r>
              <a:rPr lang="en-US" sz="3600" b="1" dirty="0" smtClean="0"/>
              <a:t>mosquito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300457" y="4482811"/>
            <a:ext cx="6504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Mosquitoes Could Carry Viral Triple Threat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5006031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/>
              <a:t>T</a:t>
            </a:r>
            <a:r>
              <a:rPr lang="en-US" sz="2800" b="1" dirty="0" smtClean="0"/>
              <a:t>he </a:t>
            </a:r>
            <a:r>
              <a:rPr lang="en-US" sz="2800" b="1" dirty="0"/>
              <a:t>real possibility that in </a:t>
            </a:r>
            <a:r>
              <a:rPr lang="en-US" sz="2800" b="1" dirty="0" err="1"/>
              <a:t>multidisease</a:t>
            </a:r>
            <a:r>
              <a:rPr lang="en-US" sz="2800" b="1" dirty="0"/>
              <a:t> endemic regions, </a:t>
            </a:r>
            <a:r>
              <a:rPr lang="en-US" sz="2800" b="1" dirty="0">
                <a:solidFill>
                  <a:srgbClr val="FF0000"/>
                </a:solidFill>
              </a:rPr>
              <a:t>mosquitoes could carry </a:t>
            </a:r>
            <a:r>
              <a:rPr lang="en-US" sz="2800" b="1" dirty="0" err="1">
                <a:solidFill>
                  <a:srgbClr val="FF0000"/>
                </a:solidFill>
              </a:rPr>
              <a:t>Zika</a:t>
            </a:r>
            <a:r>
              <a:rPr lang="en-US" sz="2800" b="1" dirty="0">
                <a:solidFill>
                  <a:srgbClr val="FF0000"/>
                </a:solidFill>
              </a:rPr>
              <a:t>, dengue, and </a:t>
            </a:r>
            <a:r>
              <a:rPr lang="en-US" sz="2800" b="1" dirty="0" err="1">
                <a:solidFill>
                  <a:srgbClr val="FF0000"/>
                </a:solidFill>
              </a:rPr>
              <a:t>chikungunya</a:t>
            </a:r>
            <a:r>
              <a:rPr lang="en-US" sz="2800" b="1" dirty="0">
                <a:solidFill>
                  <a:srgbClr val="FF0000"/>
                </a:solidFill>
              </a:rPr>
              <a:t> viruses concurrently, transmitting them all at once.  </a:t>
            </a:r>
          </a:p>
        </p:txBody>
      </p:sp>
    </p:spTree>
    <p:extLst>
      <p:ext uri="{BB962C8B-B14F-4D97-AF65-F5344CB8AC3E}">
        <p14:creationId xmlns:p14="http://schemas.microsoft.com/office/powerpoint/2010/main" val="37923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9894"/>
            <a:ext cx="4800599" cy="65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27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3012"/>
            <a:ext cx="4724399" cy="67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8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tx1"/>
                </a:solidFill>
              </a:rPr>
              <a:t>Scope of infection control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 eaLnBrk="1" hangingPunct="1">
              <a:buFontTx/>
              <a:buNone/>
            </a:pPr>
            <a:r>
              <a:rPr lang="en-US" altLang="en-US" sz="2800" b="1" dirty="0" smtClean="0">
                <a:solidFill>
                  <a:schemeClr val="accent3"/>
                </a:solidFill>
              </a:rPr>
              <a:t>Community</a:t>
            </a:r>
          </a:p>
          <a:p>
            <a:pPr algn="r" eaLnBrk="1" hangingPunct="1">
              <a:buFontTx/>
              <a:buNone/>
            </a:pPr>
            <a:endParaRPr lang="en-US" altLang="en-US" sz="2800" dirty="0" smtClean="0">
              <a:solidFill>
                <a:schemeClr val="accent3"/>
              </a:solidFill>
            </a:endParaRPr>
          </a:p>
          <a:p>
            <a:pPr algn="r" eaLnBrk="1" hangingPunct="1">
              <a:buFontTx/>
              <a:buNone/>
            </a:pPr>
            <a:endParaRPr lang="en-US" altLang="en-US" sz="2800" dirty="0" smtClean="0">
              <a:solidFill>
                <a:schemeClr val="accent3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800" dirty="0" smtClean="0">
              <a:solidFill>
                <a:schemeClr val="accent3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800" dirty="0" smtClean="0">
              <a:solidFill>
                <a:schemeClr val="accent3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800" dirty="0" smtClean="0">
              <a:solidFill>
                <a:schemeClr val="accent3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800" dirty="0" smtClean="0">
              <a:solidFill>
                <a:schemeClr val="accent3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800" dirty="0" smtClean="0">
              <a:solidFill>
                <a:schemeClr val="accent3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800" dirty="0">
              <a:solidFill>
                <a:schemeClr val="accent3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 smtClean="0">
                <a:solidFill>
                  <a:schemeClr val="accent3"/>
                </a:solidFill>
              </a:rPr>
              <a:t>Hospital</a:t>
            </a:r>
          </a:p>
        </p:txBody>
      </p:sp>
      <p:sp>
        <p:nvSpPr>
          <p:cNvPr id="5124" name="Line 5"/>
          <p:cNvSpPr>
            <a:spLocks noChangeShapeType="1"/>
          </p:cNvSpPr>
          <p:nvPr/>
        </p:nvSpPr>
        <p:spPr bwMode="auto">
          <a:xfrm flipV="1">
            <a:off x="3733800" y="2590800"/>
            <a:ext cx="0" cy="2743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125" name="Line 6"/>
          <p:cNvSpPr>
            <a:spLocks noChangeShapeType="1"/>
          </p:cNvSpPr>
          <p:nvPr/>
        </p:nvSpPr>
        <p:spPr bwMode="auto">
          <a:xfrm>
            <a:off x="4572000" y="2667000"/>
            <a:ext cx="0" cy="2667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>
            <a:off x="4724400" y="3962400"/>
            <a:ext cx="1447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8"/>
          <p:cNvSpPr>
            <a:spLocks noChangeShapeType="1"/>
          </p:cNvSpPr>
          <p:nvPr/>
        </p:nvSpPr>
        <p:spPr bwMode="auto">
          <a:xfrm flipH="1">
            <a:off x="2209800" y="3962400"/>
            <a:ext cx="1447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 flipH="1" flipV="1">
            <a:off x="7239000" y="3340100"/>
            <a:ext cx="1905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6324600" y="2438400"/>
            <a:ext cx="2667000" cy="371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accent3"/>
                </a:solidFill>
                <a:latin typeface="Times New Roman" pitchFamily="18" charset="0"/>
              </a:rPr>
              <a:t>Special settings                                                             Schools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accent3"/>
                </a:solidFill>
                <a:latin typeface="Times New Roman" pitchFamily="18" charset="0"/>
              </a:rPr>
              <a:t>Colleges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accent3"/>
                </a:solidFill>
                <a:latin typeface="Times New Roman" pitchFamily="18" charset="0"/>
              </a:rPr>
              <a:t>Day care centers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accent3"/>
                </a:solidFill>
                <a:latin typeface="Times New Roman" pitchFamily="18" charset="0"/>
              </a:rPr>
              <a:t>Hostels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accent3"/>
                </a:solidFill>
                <a:latin typeface="Times New Roman" pitchFamily="18" charset="0"/>
              </a:rPr>
              <a:t>Play </a:t>
            </a:r>
            <a:r>
              <a:rPr lang="en-US" altLang="en-US" sz="2800" dirty="0" smtClean="0">
                <a:solidFill>
                  <a:schemeClr val="accent3"/>
                </a:solidFill>
                <a:latin typeface="Times New Roman" pitchFamily="18" charset="0"/>
              </a:rPr>
              <a:t>grounds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 smtClean="0">
                <a:solidFill>
                  <a:schemeClr val="accent3"/>
                </a:solidFill>
                <a:latin typeface="Times New Roman" pitchFamily="18" charset="0"/>
              </a:rPr>
              <a:t>Churches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dirty="0">
                <a:solidFill>
                  <a:schemeClr val="accent3"/>
                </a:solidFill>
                <a:latin typeface="Times New Roman" pitchFamily="18" charset="0"/>
              </a:rPr>
              <a:t>T</a:t>
            </a:r>
            <a:r>
              <a:rPr lang="en-US" altLang="en-US" sz="2800" dirty="0" smtClean="0">
                <a:solidFill>
                  <a:schemeClr val="accent3"/>
                </a:solidFill>
                <a:latin typeface="Times New Roman" pitchFamily="18" charset="0"/>
              </a:rPr>
              <a:t>emples</a:t>
            </a:r>
            <a:endParaRPr lang="en-US" altLang="en-US" sz="2800" dirty="0">
              <a:solidFill>
                <a:schemeClr val="accent3"/>
              </a:solidFill>
              <a:latin typeface="Times New Roman" pitchFamily="18" charset="0"/>
            </a:endParaRPr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 flipH="1">
            <a:off x="1235075" y="1920875"/>
            <a:ext cx="19653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1" name="Text Box 13"/>
          <p:cNvSpPr txBox="1">
            <a:spLocks noChangeArrowheads="1"/>
          </p:cNvSpPr>
          <p:nvPr/>
        </p:nvSpPr>
        <p:spPr bwMode="auto">
          <a:xfrm>
            <a:off x="228600" y="1828800"/>
            <a:ext cx="25146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Offices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Shops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Factories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Hotels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Eateries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Farms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Agricultural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Poultry</a:t>
            </a:r>
          </a:p>
          <a:p>
            <a:pPr eaLnBrk="1" hangingPunct="1"/>
            <a:r>
              <a:rPr lang="en-US" altLang="en-US" sz="2800" dirty="0">
                <a:solidFill>
                  <a:schemeClr val="accent3"/>
                </a:solidFill>
              </a:rPr>
              <a:t>Diary farms</a:t>
            </a:r>
          </a:p>
        </p:txBody>
      </p:sp>
      <p:sp>
        <p:nvSpPr>
          <p:cNvPr id="5132" name="Text Box 14"/>
          <p:cNvSpPr txBox="1">
            <a:spLocks noChangeArrowheads="1"/>
          </p:cNvSpPr>
          <p:nvPr/>
        </p:nvSpPr>
        <p:spPr bwMode="auto">
          <a:xfrm>
            <a:off x="304800" y="21336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3" name="Text Box 15"/>
          <p:cNvSpPr txBox="1">
            <a:spLocks noChangeArrowheads="1"/>
          </p:cNvSpPr>
          <p:nvPr/>
        </p:nvSpPr>
        <p:spPr bwMode="auto">
          <a:xfrm>
            <a:off x="0" y="3063875"/>
            <a:ext cx="327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Text Box 16"/>
          <p:cNvSpPr txBox="1">
            <a:spLocks noChangeArrowheads="1"/>
          </p:cNvSpPr>
          <p:nvPr/>
        </p:nvSpPr>
        <p:spPr bwMode="auto">
          <a:xfrm>
            <a:off x="304800" y="2835275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5" name="Text Box 17"/>
          <p:cNvSpPr txBox="1">
            <a:spLocks noChangeArrowheads="1"/>
          </p:cNvSpPr>
          <p:nvPr/>
        </p:nvSpPr>
        <p:spPr bwMode="auto">
          <a:xfrm>
            <a:off x="304800" y="2759075"/>
            <a:ext cx="3276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hlink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hlink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hlink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hlink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Down Arrow 1"/>
          <p:cNvSpPr/>
          <p:nvPr/>
        </p:nvSpPr>
        <p:spPr>
          <a:xfrm>
            <a:off x="4572000" y="2438400"/>
            <a:ext cx="484632" cy="29596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10800000">
            <a:off x="3886200" y="2500312"/>
            <a:ext cx="484632" cy="28976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5181856" y="3598598"/>
            <a:ext cx="1142743" cy="320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1955292" y="3890219"/>
            <a:ext cx="1778508" cy="376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199" y="0"/>
            <a:ext cx="6096000" cy="1524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Linear Causation Process</a:t>
            </a:r>
            <a:br>
              <a:rPr lang="en-US" sz="4000" dirty="0" smtClean="0"/>
            </a:br>
            <a:r>
              <a:rPr lang="en-US" sz="4000" dirty="0" smtClean="0"/>
              <a:t>Single intervention is effective</a:t>
            </a:r>
            <a:br>
              <a:rPr lang="en-US" sz="4000" dirty="0" smtClean="0"/>
            </a:br>
            <a:r>
              <a:rPr lang="en-US" sz="4000" dirty="0" smtClean="0"/>
              <a:t>e.g. vaccination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5" y="1523999"/>
            <a:ext cx="7794645" cy="523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16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152400" y="0"/>
            <a:ext cx="88392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 smtClean="0"/>
              <a:t>ZERO </a:t>
            </a:r>
            <a:r>
              <a:rPr lang="en-US" sz="3200" b="1" dirty="0" smtClean="0"/>
              <a:t>tolerance </a:t>
            </a:r>
            <a:endParaRPr lang="en-US" sz="3200" b="1" dirty="0"/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3200" b="1" dirty="0" smtClean="0"/>
              <a:t>Preventable Healthcare </a:t>
            </a:r>
            <a:r>
              <a:rPr lang="en-US" sz="3200" b="1" dirty="0"/>
              <a:t>associated Infections</a:t>
            </a: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sz="2000" b="1" dirty="0"/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    IS </a:t>
            </a:r>
            <a:r>
              <a:rPr lang="en-US" sz="2400" b="1" dirty="0" smtClean="0">
                <a:solidFill>
                  <a:schemeClr val="tx1"/>
                </a:solidFill>
              </a:rPr>
              <a:t>THIS TARGET POSSIBLE WITHOUT MICROBIOLOGY LAB?</a:t>
            </a:r>
          </a:p>
          <a:p>
            <a:pPr algn="ctr" defTabSz="914400"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 smtClean="0"/>
              <a:t>IS SURVEILNACE OF AMR POSSSIBLE?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46787" name="Picture 4" descr="MMj01726400000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368" y="1524000"/>
            <a:ext cx="5146712" cy="42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27063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466725" y="1000125"/>
            <a:ext cx="8677275" cy="5165725"/>
            <a:chOff x="486" y="352"/>
            <a:chExt cx="5466" cy="3560"/>
          </a:xfrm>
        </p:grpSpPr>
        <p:sp>
          <p:nvSpPr>
            <p:cNvPr id="10247" name="Line 3"/>
            <p:cNvSpPr>
              <a:spLocks noChangeShapeType="1"/>
            </p:cNvSpPr>
            <p:nvPr/>
          </p:nvSpPr>
          <p:spPr bwMode="auto">
            <a:xfrm>
              <a:off x="978" y="1324"/>
              <a:ext cx="4490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48" name="Freeform 4"/>
            <p:cNvSpPr>
              <a:spLocks/>
            </p:cNvSpPr>
            <p:nvPr/>
          </p:nvSpPr>
          <p:spPr bwMode="auto">
            <a:xfrm>
              <a:off x="627" y="352"/>
              <a:ext cx="5196" cy="1040"/>
            </a:xfrm>
            <a:custGeom>
              <a:avLst/>
              <a:gdLst>
                <a:gd name="T0" fmla="*/ 0 w 4896"/>
                <a:gd name="T1" fmla="*/ 486 h 1065"/>
                <a:gd name="T2" fmla="*/ 34849 w 4896"/>
                <a:gd name="T3" fmla="*/ 486 h 1065"/>
                <a:gd name="T4" fmla="*/ 17458 w 4896"/>
                <a:gd name="T5" fmla="*/ 0 h 1065"/>
                <a:gd name="T6" fmla="*/ 0 w 4896"/>
                <a:gd name="T7" fmla="*/ 486 h 10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96"/>
                <a:gd name="T13" fmla="*/ 0 h 1065"/>
                <a:gd name="T14" fmla="*/ 4896 w 4896"/>
                <a:gd name="T15" fmla="*/ 1065 h 10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96" h="1065">
                  <a:moveTo>
                    <a:pt x="0" y="1065"/>
                  </a:moveTo>
                  <a:lnTo>
                    <a:pt x="4896" y="1065"/>
                  </a:lnTo>
                  <a:lnTo>
                    <a:pt x="2453" y="0"/>
                  </a:lnTo>
                  <a:lnTo>
                    <a:pt x="0" y="1065"/>
                  </a:lnTo>
                  <a:close/>
                </a:path>
              </a:pathLst>
            </a:custGeom>
            <a:solidFill>
              <a:srgbClr val="808000"/>
            </a:solidFill>
            <a:ln w="25400">
              <a:solidFill>
                <a:srgbClr val="FFDDBB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9" name="Freeform 5"/>
            <p:cNvSpPr>
              <a:spLocks/>
            </p:cNvSpPr>
            <p:nvPr/>
          </p:nvSpPr>
          <p:spPr bwMode="auto">
            <a:xfrm>
              <a:off x="1009" y="424"/>
              <a:ext cx="4446" cy="900"/>
            </a:xfrm>
            <a:custGeom>
              <a:avLst/>
              <a:gdLst>
                <a:gd name="T0" fmla="*/ 0 w 4190"/>
                <a:gd name="T1" fmla="*/ 900 h 900"/>
                <a:gd name="T2" fmla="*/ 29656 w 4190"/>
                <a:gd name="T3" fmla="*/ 900 h 900"/>
                <a:gd name="T4" fmla="*/ 14859 w 4190"/>
                <a:gd name="T5" fmla="*/ 0 h 900"/>
                <a:gd name="T6" fmla="*/ 0 w 4190"/>
                <a:gd name="T7" fmla="*/ 900 h 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90"/>
                <a:gd name="T13" fmla="*/ 0 h 900"/>
                <a:gd name="T14" fmla="*/ 4190 w 4190"/>
                <a:gd name="T15" fmla="*/ 900 h 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90" h="900">
                  <a:moveTo>
                    <a:pt x="0" y="900"/>
                  </a:moveTo>
                  <a:lnTo>
                    <a:pt x="4190" y="900"/>
                  </a:lnTo>
                  <a:lnTo>
                    <a:pt x="2101" y="0"/>
                  </a:lnTo>
                  <a:lnTo>
                    <a:pt x="0" y="900"/>
                  </a:lnTo>
                  <a:close/>
                </a:path>
              </a:pathLst>
            </a:custGeom>
            <a:solidFill>
              <a:srgbClr val="FFC000"/>
            </a:solidFill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250" name="Group 6"/>
            <p:cNvGrpSpPr>
              <a:grpSpLocks/>
            </p:cNvGrpSpPr>
            <p:nvPr/>
          </p:nvGrpSpPr>
          <p:grpSpPr bwMode="auto">
            <a:xfrm>
              <a:off x="673" y="1392"/>
              <a:ext cx="5093" cy="336"/>
              <a:chOff x="480" y="1392"/>
              <a:chExt cx="4800" cy="336"/>
            </a:xfrm>
          </p:grpSpPr>
          <p:sp>
            <p:nvSpPr>
              <p:cNvPr id="10282" name="Rectangle 7"/>
              <p:cNvSpPr>
                <a:spLocks noChangeArrowheads="1"/>
              </p:cNvSpPr>
              <p:nvPr/>
            </p:nvSpPr>
            <p:spPr bwMode="auto">
              <a:xfrm>
                <a:off x="480" y="1392"/>
                <a:ext cx="4800" cy="240"/>
              </a:xfrm>
              <a:prstGeom prst="rect">
                <a:avLst/>
              </a:prstGeom>
              <a:solidFill>
                <a:srgbClr val="808000"/>
              </a:solidFill>
              <a:ln w="25400">
                <a:solidFill>
                  <a:srgbClr val="FFDDB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3" name="Rectangle 8"/>
              <p:cNvSpPr>
                <a:spLocks noChangeArrowheads="1"/>
              </p:cNvSpPr>
              <p:nvPr/>
            </p:nvSpPr>
            <p:spPr bwMode="auto">
              <a:xfrm>
                <a:off x="480" y="1623"/>
                <a:ext cx="4800" cy="105"/>
              </a:xfrm>
              <a:prstGeom prst="rect">
                <a:avLst/>
              </a:prstGeom>
              <a:solidFill>
                <a:srgbClr val="808000"/>
              </a:solidFill>
              <a:ln w="25400">
                <a:solidFill>
                  <a:srgbClr val="FFDDB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251" name="Group 9"/>
            <p:cNvGrpSpPr>
              <a:grpSpLocks/>
            </p:cNvGrpSpPr>
            <p:nvPr/>
          </p:nvGrpSpPr>
          <p:grpSpPr bwMode="auto">
            <a:xfrm>
              <a:off x="486" y="3589"/>
              <a:ext cx="5466" cy="323"/>
              <a:chOff x="304" y="3589"/>
              <a:chExt cx="5151" cy="323"/>
            </a:xfrm>
          </p:grpSpPr>
          <p:sp>
            <p:nvSpPr>
              <p:cNvPr id="10278" name="Rectangle 10"/>
              <p:cNvSpPr>
                <a:spLocks noChangeArrowheads="1"/>
              </p:cNvSpPr>
              <p:nvPr/>
            </p:nvSpPr>
            <p:spPr bwMode="auto">
              <a:xfrm>
                <a:off x="528" y="3589"/>
                <a:ext cx="4704" cy="47"/>
              </a:xfrm>
              <a:prstGeom prst="rect">
                <a:avLst/>
              </a:prstGeom>
              <a:solidFill>
                <a:srgbClr val="808000"/>
              </a:solidFill>
              <a:ln w="25400">
                <a:solidFill>
                  <a:srgbClr val="FFDDB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9" name="Rectangle 11"/>
              <p:cNvSpPr>
                <a:spLocks noChangeArrowheads="1"/>
              </p:cNvSpPr>
              <p:nvPr/>
            </p:nvSpPr>
            <p:spPr bwMode="auto">
              <a:xfrm>
                <a:off x="304" y="3888"/>
                <a:ext cx="5151" cy="24"/>
              </a:xfrm>
              <a:prstGeom prst="rect">
                <a:avLst/>
              </a:prstGeom>
              <a:solidFill>
                <a:srgbClr val="808000"/>
              </a:solidFill>
              <a:ln w="25400">
                <a:solidFill>
                  <a:srgbClr val="FFDDB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0" name="Rectangle 12"/>
              <p:cNvSpPr>
                <a:spLocks noChangeArrowheads="1"/>
              </p:cNvSpPr>
              <p:nvPr/>
            </p:nvSpPr>
            <p:spPr bwMode="auto">
              <a:xfrm>
                <a:off x="485" y="3676"/>
                <a:ext cx="4790" cy="60"/>
              </a:xfrm>
              <a:prstGeom prst="rect">
                <a:avLst/>
              </a:prstGeom>
              <a:solidFill>
                <a:srgbClr val="808000"/>
              </a:solidFill>
              <a:ln w="25400">
                <a:solidFill>
                  <a:srgbClr val="FFDDB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1" name="Rectangle 13"/>
              <p:cNvSpPr>
                <a:spLocks noChangeArrowheads="1"/>
              </p:cNvSpPr>
              <p:nvPr/>
            </p:nvSpPr>
            <p:spPr bwMode="auto">
              <a:xfrm>
                <a:off x="412" y="3776"/>
                <a:ext cx="4936" cy="71"/>
              </a:xfrm>
              <a:prstGeom prst="rect">
                <a:avLst/>
              </a:prstGeom>
              <a:solidFill>
                <a:srgbClr val="808000"/>
              </a:solidFill>
              <a:ln w="25400">
                <a:solidFill>
                  <a:srgbClr val="FFDDBB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98670" name="Text Box 14"/>
            <p:cNvSpPr txBox="1">
              <a:spLocks noChangeArrowheads="1"/>
            </p:cNvSpPr>
            <p:nvPr/>
          </p:nvSpPr>
          <p:spPr bwMode="auto">
            <a:xfrm>
              <a:off x="1735" y="1328"/>
              <a:ext cx="2678" cy="365"/>
            </a:xfrm>
            <a:prstGeom prst="rect">
              <a:avLst/>
            </a:prstGeom>
            <a:solidFill>
              <a:srgbClr val="808000"/>
            </a:solidFill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3200" b="1" dirty="0">
                  <a:latin typeface="Century Gothic" pitchFamily="34" charset="0"/>
                  <a:cs typeface="Arial" pitchFamily="34" charset="0"/>
                </a:rPr>
                <a:t>INFECTION CONTROL</a:t>
              </a:r>
            </a:p>
          </p:txBody>
        </p:sp>
        <p:sp>
          <p:nvSpPr>
            <p:cNvPr id="10253" name="Rectangle 15"/>
            <p:cNvSpPr>
              <a:spLocks noChangeArrowheads="1"/>
            </p:cNvSpPr>
            <p:nvPr/>
          </p:nvSpPr>
          <p:spPr bwMode="auto">
            <a:xfrm>
              <a:off x="775" y="3504"/>
              <a:ext cx="662" cy="96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4" name="Rectangle 16"/>
            <p:cNvSpPr>
              <a:spLocks noChangeArrowheads="1"/>
            </p:cNvSpPr>
            <p:nvPr/>
          </p:nvSpPr>
          <p:spPr bwMode="auto">
            <a:xfrm>
              <a:off x="775" y="1729"/>
              <a:ext cx="662" cy="47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5" name="Rectangle 17"/>
            <p:cNvSpPr>
              <a:spLocks noChangeArrowheads="1"/>
            </p:cNvSpPr>
            <p:nvPr/>
          </p:nvSpPr>
          <p:spPr bwMode="auto">
            <a:xfrm>
              <a:off x="867" y="1818"/>
              <a:ext cx="476" cy="1643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6" name="Rectangle 18"/>
            <p:cNvSpPr>
              <a:spLocks noChangeArrowheads="1"/>
            </p:cNvSpPr>
            <p:nvPr/>
          </p:nvSpPr>
          <p:spPr bwMode="auto">
            <a:xfrm>
              <a:off x="901" y="1854"/>
              <a:ext cx="407" cy="1571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7" name="Rectangle 19"/>
            <p:cNvSpPr>
              <a:spLocks noChangeArrowheads="1"/>
            </p:cNvSpPr>
            <p:nvPr/>
          </p:nvSpPr>
          <p:spPr bwMode="auto">
            <a:xfrm>
              <a:off x="1919" y="1818"/>
              <a:ext cx="476" cy="1643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8" name="Rectangle 20"/>
            <p:cNvSpPr>
              <a:spLocks noChangeArrowheads="1"/>
            </p:cNvSpPr>
            <p:nvPr/>
          </p:nvSpPr>
          <p:spPr bwMode="auto">
            <a:xfrm>
              <a:off x="1953" y="1854"/>
              <a:ext cx="407" cy="1571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9" name="Rectangle 21"/>
            <p:cNvSpPr>
              <a:spLocks noChangeArrowheads="1"/>
            </p:cNvSpPr>
            <p:nvPr/>
          </p:nvSpPr>
          <p:spPr bwMode="auto">
            <a:xfrm>
              <a:off x="1825" y="1728"/>
              <a:ext cx="662" cy="47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0" name="Rectangle 22"/>
            <p:cNvSpPr>
              <a:spLocks noChangeArrowheads="1"/>
            </p:cNvSpPr>
            <p:nvPr/>
          </p:nvSpPr>
          <p:spPr bwMode="auto">
            <a:xfrm>
              <a:off x="1825" y="3504"/>
              <a:ext cx="662" cy="96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1" name="Rectangle 23"/>
            <p:cNvSpPr>
              <a:spLocks noChangeArrowheads="1"/>
            </p:cNvSpPr>
            <p:nvPr/>
          </p:nvSpPr>
          <p:spPr bwMode="auto">
            <a:xfrm>
              <a:off x="2969" y="1818"/>
              <a:ext cx="477" cy="1643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2" name="Rectangle 24"/>
            <p:cNvSpPr>
              <a:spLocks noChangeArrowheads="1"/>
            </p:cNvSpPr>
            <p:nvPr/>
          </p:nvSpPr>
          <p:spPr bwMode="auto">
            <a:xfrm>
              <a:off x="3004" y="1854"/>
              <a:ext cx="408" cy="1571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3" name="Rectangle 25"/>
            <p:cNvSpPr>
              <a:spLocks noChangeArrowheads="1"/>
            </p:cNvSpPr>
            <p:nvPr/>
          </p:nvSpPr>
          <p:spPr bwMode="auto">
            <a:xfrm>
              <a:off x="2876" y="1728"/>
              <a:ext cx="662" cy="47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4" name="Rectangle 26"/>
            <p:cNvSpPr>
              <a:spLocks noChangeArrowheads="1"/>
            </p:cNvSpPr>
            <p:nvPr/>
          </p:nvSpPr>
          <p:spPr bwMode="auto">
            <a:xfrm>
              <a:off x="2876" y="3504"/>
              <a:ext cx="662" cy="96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5" name="Text Box 27"/>
            <p:cNvSpPr txBox="1">
              <a:spLocks noChangeArrowheads="1"/>
            </p:cNvSpPr>
            <p:nvPr/>
          </p:nvSpPr>
          <p:spPr bwMode="auto">
            <a:xfrm rot="-5400000">
              <a:off x="2579" y="2528"/>
              <a:ext cx="1238" cy="23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b="1">
                  <a:latin typeface="Century Gothic" pitchFamily="34" charset="0"/>
                </a:rPr>
                <a:t>Antibiotic Policy</a:t>
              </a:r>
            </a:p>
          </p:txBody>
        </p:sp>
        <p:sp>
          <p:nvSpPr>
            <p:cNvPr id="10266" name="Rectangle 28"/>
            <p:cNvSpPr>
              <a:spLocks noChangeArrowheads="1"/>
            </p:cNvSpPr>
            <p:nvPr/>
          </p:nvSpPr>
          <p:spPr bwMode="auto">
            <a:xfrm>
              <a:off x="4019" y="1818"/>
              <a:ext cx="476" cy="1643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7" name="Rectangle 29"/>
            <p:cNvSpPr>
              <a:spLocks noChangeArrowheads="1"/>
            </p:cNvSpPr>
            <p:nvPr/>
          </p:nvSpPr>
          <p:spPr bwMode="auto">
            <a:xfrm>
              <a:off x="4054" y="1854"/>
              <a:ext cx="407" cy="1571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8" name="Rectangle 30"/>
            <p:cNvSpPr>
              <a:spLocks noChangeArrowheads="1"/>
            </p:cNvSpPr>
            <p:nvPr/>
          </p:nvSpPr>
          <p:spPr bwMode="auto">
            <a:xfrm>
              <a:off x="3926" y="1728"/>
              <a:ext cx="662" cy="47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9" name="Rectangle 31"/>
            <p:cNvSpPr>
              <a:spLocks noChangeArrowheads="1"/>
            </p:cNvSpPr>
            <p:nvPr/>
          </p:nvSpPr>
          <p:spPr bwMode="auto">
            <a:xfrm>
              <a:off x="3926" y="3504"/>
              <a:ext cx="662" cy="96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0" name="Text Box 32"/>
            <p:cNvSpPr txBox="1">
              <a:spLocks noChangeArrowheads="1"/>
            </p:cNvSpPr>
            <p:nvPr/>
          </p:nvSpPr>
          <p:spPr bwMode="auto">
            <a:xfrm rot="-5400000">
              <a:off x="1551" y="2535"/>
              <a:ext cx="1152" cy="23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b="1">
                  <a:latin typeface="Century Gothic" pitchFamily="34" charset="0"/>
                </a:rPr>
                <a:t>Hand Hygiene </a:t>
              </a:r>
            </a:p>
          </p:txBody>
        </p:sp>
        <p:sp>
          <p:nvSpPr>
            <p:cNvPr id="10271" name="Rectangle 33"/>
            <p:cNvSpPr>
              <a:spLocks noChangeArrowheads="1"/>
            </p:cNvSpPr>
            <p:nvPr/>
          </p:nvSpPr>
          <p:spPr bwMode="auto">
            <a:xfrm>
              <a:off x="5069" y="1818"/>
              <a:ext cx="477" cy="1643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2" name="Rectangle 34"/>
            <p:cNvSpPr>
              <a:spLocks noChangeArrowheads="1"/>
            </p:cNvSpPr>
            <p:nvPr/>
          </p:nvSpPr>
          <p:spPr bwMode="auto">
            <a:xfrm>
              <a:off x="5097" y="1878"/>
              <a:ext cx="408" cy="1571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80808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3" name="Rectangle 35"/>
            <p:cNvSpPr>
              <a:spLocks noChangeArrowheads="1"/>
            </p:cNvSpPr>
            <p:nvPr/>
          </p:nvSpPr>
          <p:spPr bwMode="auto">
            <a:xfrm>
              <a:off x="4977" y="1728"/>
              <a:ext cx="662" cy="47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4" name="Rectangle 36"/>
            <p:cNvSpPr>
              <a:spLocks noChangeArrowheads="1"/>
            </p:cNvSpPr>
            <p:nvPr/>
          </p:nvSpPr>
          <p:spPr bwMode="auto">
            <a:xfrm>
              <a:off x="4977" y="3504"/>
              <a:ext cx="662" cy="96"/>
            </a:xfrm>
            <a:prstGeom prst="rect">
              <a:avLst/>
            </a:prstGeom>
            <a:solidFill>
              <a:srgbClr val="808000"/>
            </a:solidFill>
            <a:ln w="25400">
              <a:solidFill>
                <a:srgbClr val="FFDDBB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5" name="Text Box 37"/>
            <p:cNvSpPr txBox="1">
              <a:spLocks noChangeArrowheads="1"/>
            </p:cNvSpPr>
            <p:nvPr/>
          </p:nvSpPr>
          <p:spPr bwMode="auto">
            <a:xfrm rot="-5400000">
              <a:off x="357" y="2418"/>
              <a:ext cx="1583" cy="44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GB" b="1">
                  <a:latin typeface="Century Gothic" pitchFamily="34" charset="0"/>
                </a:rPr>
                <a:t>Isolation of patient   &amp; </a:t>
              </a:r>
              <a:r>
                <a:rPr lang="en-GB" sz="1600" b="1">
                  <a:latin typeface="Century Gothic" pitchFamily="34" charset="0"/>
                </a:rPr>
                <a:t>Use of Personal</a:t>
              </a:r>
              <a:r>
                <a:rPr lang="en-GB" b="1">
                  <a:latin typeface="Century Gothic" pitchFamily="34" charset="0"/>
                </a:rPr>
                <a:t> </a:t>
              </a:r>
              <a:r>
                <a:rPr lang="en-GB" sz="1600" b="1">
                  <a:latin typeface="Century Gothic" pitchFamily="34" charset="0"/>
                </a:rPr>
                <a:t>Protective Equipment</a:t>
              </a:r>
              <a:r>
                <a:rPr lang="en-GB" sz="2100" b="1">
                  <a:latin typeface="Century Gothic" pitchFamily="34" charset="0"/>
                </a:rPr>
                <a:t> </a:t>
              </a:r>
            </a:p>
          </p:txBody>
        </p:sp>
        <p:sp>
          <p:nvSpPr>
            <p:cNvPr id="10276" name="Text Box 38"/>
            <p:cNvSpPr txBox="1">
              <a:spLocks noChangeArrowheads="1"/>
            </p:cNvSpPr>
            <p:nvPr/>
          </p:nvSpPr>
          <p:spPr bwMode="auto">
            <a:xfrm rot="-5400000">
              <a:off x="4570" y="2544"/>
              <a:ext cx="1488" cy="255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GB" b="1">
                  <a:latin typeface="Century Gothic" pitchFamily="34" charset="0"/>
                </a:rPr>
                <a:t>Environment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GB" sz="1100" b="1">
                  <a:latin typeface="Century Gothic" pitchFamily="34" charset="0"/>
                </a:rPr>
                <a:t>Cleaning, waste disposal etc </a:t>
              </a:r>
            </a:p>
          </p:txBody>
        </p:sp>
        <p:sp>
          <p:nvSpPr>
            <p:cNvPr id="10277" name="Text Box 39"/>
            <p:cNvSpPr txBox="1">
              <a:spLocks noChangeArrowheads="1"/>
            </p:cNvSpPr>
            <p:nvPr/>
          </p:nvSpPr>
          <p:spPr bwMode="auto">
            <a:xfrm rot="-5400000">
              <a:off x="3478" y="2458"/>
              <a:ext cx="1534" cy="275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GB" sz="1600" b="1">
                  <a:latin typeface="Century Gothic" pitchFamily="34" charset="0"/>
                </a:rPr>
                <a:t>Aseptic technique sterile equipment </a:t>
              </a:r>
              <a:endParaRPr lang="en-GB" b="1">
                <a:latin typeface="Century Gothic" pitchFamily="34" charset="0"/>
              </a:endParaRPr>
            </a:p>
          </p:txBody>
        </p:sp>
      </p:grpSp>
      <p:sp>
        <p:nvSpPr>
          <p:cNvPr id="10244" name="Rectangle 40"/>
          <p:cNvSpPr>
            <a:spLocks noChangeArrowheads="1"/>
          </p:cNvSpPr>
          <p:nvPr/>
        </p:nvSpPr>
        <p:spPr bwMode="auto">
          <a:xfrm>
            <a:off x="3426069" y="1571625"/>
            <a:ext cx="26157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b="1" dirty="0">
                <a:latin typeface="Garamond" pitchFamily="18" charset="0"/>
              </a:rPr>
              <a:t> </a:t>
            </a:r>
            <a:r>
              <a:rPr lang="en-GB" sz="2800" b="1" dirty="0">
                <a:latin typeface="Century Gothic" pitchFamily="34" charset="0"/>
              </a:rPr>
              <a:t>Surveillance </a:t>
            </a:r>
          </a:p>
          <a:p>
            <a:pPr algn="ctr" eaLnBrk="0" hangingPunct="0"/>
            <a:r>
              <a:rPr lang="en-GB" sz="2000" b="1" dirty="0">
                <a:latin typeface="Garamond" pitchFamily="18" charset="0"/>
              </a:rPr>
              <a:t>(Outcome &amp; Process) </a:t>
            </a:r>
          </a:p>
        </p:txBody>
      </p:sp>
      <p:sp>
        <p:nvSpPr>
          <p:cNvPr id="135209" name="Rectangle 41"/>
          <p:cNvSpPr>
            <a:spLocks noChangeArrowheads="1"/>
          </p:cNvSpPr>
          <p:nvPr/>
        </p:nvSpPr>
        <p:spPr bwMode="auto">
          <a:xfrm>
            <a:off x="3886200" y="6178550"/>
            <a:ext cx="38635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r>
              <a:rPr lang="en-GB" sz="2800" b="1" i="1" dirty="0">
                <a:latin typeface="+mj-lt"/>
              </a:rPr>
              <a:t>from</a:t>
            </a:r>
            <a:r>
              <a:rPr lang="en-GB" sz="2800" b="1" dirty="0">
                <a:latin typeface="+mj-lt"/>
              </a:rPr>
              <a:t> : </a:t>
            </a:r>
            <a:r>
              <a:rPr lang="en-GB" sz="2800" b="1" dirty="0" err="1">
                <a:latin typeface="+mj-lt"/>
              </a:rPr>
              <a:t>Damani</a:t>
            </a:r>
            <a:r>
              <a:rPr lang="en-GB" sz="2800" b="1" dirty="0">
                <a:latin typeface="+mj-lt"/>
              </a:rPr>
              <a:t> </a:t>
            </a:r>
            <a:r>
              <a:rPr lang="en-GB" sz="2800" b="1" dirty="0" smtClean="0">
                <a:latin typeface="+mj-lt"/>
              </a:rPr>
              <a:t>N N, </a:t>
            </a:r>
            <a:r>
              <a:rPr lang="en-GB" sz="2800" b="1" dirty="0">
                <a:latin typeface="+mj-lt"/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404014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828801"/>
            <a:ext cx="9033164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88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57200" y="358775"/>
            <a:ext cx="8229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Situations where antimicrobials are used </a:t>
            </a:r>
          </a:p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excessively</a:t>
            </a:r>
            <a:endParaRPr lang="en-US" sz="3200" dirty="0">
              <a:solidFill>
                <a:schemeClr val="tx2"/>
              </a:solidFill>
            </a:endParaRPr>
          </a:p>
          <a:p>
            <a:pPr algn="ctr"/>
            <a:endParaRPr lang="en-US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3200" dirty="0"/>
              <a:t>Acute Upper respiratory tract infections. </a:t>
            </a:r>
          </a:p>
          <a:p>
            <a:pPr>
              <a:buFontTx/>
              <a:buChar char="•"/>
            </a:pPr>
            <a:r>
              <a:rPr lang="en-US" sz="3200" dirty="0"/>
              <a:t>Acute gastroenteritis. </a:t>
            </a:r>
          </a:p>
          <a:p>
            <a:pPr>
              <a:buFontTx/>
              <a:buChar char="•"/>
            </a:pPr>
            <a:r>
              <a:rPr lang="en-US" sz="3200" dirty="0"/>
              <a:t>Acute urinary tract infection. </a:t>
            </a:r>
          </a:p>
          <a:p>
            <a:pPr>
              <a:buFontTx/>
              <a:buChar char="•"/>
            </a:pPr>
            <a:r>
              <a:rPr lang="en-US" sz="3200" dirty="0"/>
              <a:t>Surgical prophylaxis. </a:t>
            </a:r>
          </a:p>
          <a:p>
            <a:pPr>
              <a:buFontTx/>
              <a:buChar char="•"/>
            </a:pPr>
            <a:r>
              <a:rPr lang="en-US" sz="3200" dirty="0" smtClean="0"/>
              <a:t>Pyrexia </a:t>
            </a:r>
            <a:r>
              <a:rPr lang="en-US" sz="3200" dirty="0"/>
              <a:t>of unknown origin. </a:t>
            </a:r>
          </a:p>
          <a:p>
            <a:pPr>
              <a:buFontTx/>
              <a:buChar char="•"/>
            </a:pPr>
            <a:r>
              <a:rPr lang="en-US" sz="3200" dirty="0"/>
              <a:t>Undiagnosed fever in the immune-suppressed. </a:t>
            </a:r>
          </a:p>
        </p:txBody>
      </p:sp>
      <p:pic>
        <p:nvPicPr>
          <p:cNvPr id="15363" name="Picture 3" descr="New Image High resolution AKU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682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Dr.T.V.Rao MD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1D02-9575-4B3B-9380-777B2605B2D1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68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IMG_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1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Definitions (cont’d)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685800" y="2133600"/>
            <a:ext cx="3803904" cy="398373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600" b="1" dirty="0" smtClean="0">
                <a:solidFill>
                  <a:srgbClr val="FF0000"/>
                </a:solidFill>
                <a:latin typeface="Calisto MT" pitchFamily="18" charset="0"/>
              </a:rPr>
              <a:t>Primary Bacteremia – </a:t>
            </a:r>
            <a:r>
              <a:rPr lang="en-US" sz="2600" dirty="0" smtClean="0">
                <a:latin typeface="Calisto MT" pitchFamily="18" charset="0"/>
              </a:rPr>
              <a:t>blood stream bacterial invasion with no preceding or simultaneous site of infection with the same microorganism </a:t>
            </a:r>
          </a:p>
          <a:p>
            <a:pPr eaLnBrk="1" hangingPunct="1"/>
            <a:r>
              <a:rPr lang="en-US" sz="2600" b="1" dirty="0" smtClean="0">
                <a:solidFill>
                  <a:srgbClr val="FF0000"/>
                </a:solidFill>
                <a:latin typeface="Calisto MT" pitchFamily="18" charset="0"/>
              </a:rPr>
              <a:t>Secondary Bacteremia – </a:t>
            </a:r>
            <a:r>
              <a:rPr lang="en-US" sz="2600" dirty="0" smtClean="0">
                <a:latin typeface="Calisto MT" pitchFamily="18" charset="0"/>
              </a:rPr>
              <a:t>isolation of a microorganism from blood as well as other site(s</a:t>
            </a:r>
            <a:r>
              <a:rPr lang="en-US" dirty="0" smtClean="0">
                <a:latin typeface="Calisto MT" pitchFamily="18" charset="0"/>
              </a:rPr>
              <a:t>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1D02-9575-4B3B-9380-777B2605B2D1}" type="slidenum">
              <a:rPr lang="en-US" smtClean="0"/>
              <a:t>50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256" y="1905000"/>
            <a:ext cx="4056744" cy="434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38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chemeClr val="accent5">
                    <a:lumMod val="75000"/>
                  </a:schemeClr>
                </a:solidFill>
                <a:latin typeface="BrowalliaUPC" pitchFamily="34" charset="-34"/>
                <a:cs typeface="BrowalliaUPC" pitchFamily="34" charset="-34"/>
              </a:rPr>
              <a:t>Bacteremia and Fungemia Episodes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81000" y="1524000"/>
            <a:ext cx="3803904" cy="3877056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Transient</a:t>
            </a:r>
          </a:p>
          <a:p>
            <a:pPr lvl="1" eaLnBrk="1" hangingPunct="1"/>
            <a:r>
              <a:rPr lang="en-US" dirty="0" smtClean="0">
                <a:latin typeface="Comic Sans MS" pitchFamily="66" charset="0"/>
              </a:rPr>
              <a:t>Comes and goes</a:t>
            </a:r>
          </a:p>
          <a:p>
            <a:pPr lvl="1" eaLnBrk="1" hangingPunct="1"/>
            <a:r>
              <a:rPr lang="en-US" dirty="0" smtClean="0">
                <a:latin typeface="Comic Sans MS" pitchFamily="66" charset="0"/>
              </a:rPr>
              <a:t>Usually occurs after a procedural manipulation (ex. Dental procedures)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Intermittent</a:t>
            </a:r>
          </a:p>
          <a:p>
            <a:pPr lvl="1" eaLnBrk="1" hangingPunct="1"/>
            <a:r>
              <a:rPr lang="en-US" dirty="0" smtClean="0">
                <a:latin typeface="Comic Sans MS" pitchFamily="66" charset="0"/>
              </a:rPr>
              <a:t>Can occur from abscesses at some body site that is “seeding” the blood</a:t>
            </a:r>
          </a:p>
          <a:p>
            <a:pPr eaLnBrk="1" hangingPunct="1"/>
            <a:r>
              <a:rPr lang="en-US" sz="2600" b="1" dirty="0" smtClean="0">
                <a:solidFill>
                  <a:srgbClr val="FF0000"/>
                </a:solidFill>
                <a:latin typeface="Comic Sans MS" pitchFamily="66" charset="0"/>
              </a:rPr>
              <a:t>Continuous Bacteremia</a:t>
            </a:r>
          </a:p>
          <a:p>
            <a:pPr eaLnBrk="1" hangingPunct="1"/>
            <a:endParaRPr lang="en-US" dirty="0" smtClean="0"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E1D02-9575-4B3B-9380-777B2605B2D1}" type="slidenum">
              <a:rPr lang="en-US" smtClean="0"/>
              <a:t>51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0386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3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" y="990600"/>
            <a:ext cx="7772400" cy="190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800" b="1" dirty="0" smtClean="0">
                <a:solidFill>
                  <a:srgbClr val="FF0000"/>
                </a:solidFill>
              </a:rPr>
              <a:t>Blood culturing most important and life saving Investigation</a:t>
            </a:r>
            <a:endParaRPr lang="en-IN" sz="4800" b="1" dirty="0" smtClean="0">
              <a:solidFill>
                <a:srgbClr val="FF0000"/>
              </a:solidFill>
            </a:endParaRP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Needs optimal Methods for Diagnosis of Blood Borne Pathogens</a:t>
            </a:r>
            <a:endParaRPr lang="en-IN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prengerm\AppData\Local\Microsoft\Windows\Temporary Internet Files\Content.Outlook\D75AXFRP\IMG_05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67240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60919"/>
            <a:ext cx="88882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916" latinLnBrk="1"/>
            <a:r>
              <a:rPr lang="en-GB" dirty="0"/>
              <a:t/>
            </a:r>
            <a:br>
              <a:rPr lang="en-GB" dirty="0"/>
            </a:br>
            <a:r>
              <a:rPr lang="en-GB" b="1" u="sng" dirty="0" smtClean="0"/>
              <a:t>Source</a:t>
            </a:r>
            <a:r>
              <a:rPr lang="en-GB" b="1" dirty="0" smtClean="0"/>
              <a:t>:  Presentation on progress of global action plan on AMR by </a:t>
            </a:r>
          </a:p>
          <a:p>
            <a:pPr defTabSz="913916" latinLnBrk="1"/>
            <a:r>
              <a:rPr lang="en-GB" b="1" dirty="0" err="1" smtClean="0"/>
              <a:t>Dr.</a:t>
            </a:r>
            <a:r>
              <a:rPr lang="en-GB" b="1" dirty="0" smtClean="0"/>
              <a:t> Marc </a:t>
            </a:r>
            <a:r>
              <a:rPr lang="en-US" b="1" dirty="0" smtClean="0"/>
              <a:t>Sprenger</a:t>
            </a:r>
            <a:r>
              <a:rPr lang="en-US" b="1" dirty="0"/>
              <a:t>, Director </a:t>
            </a:r>
            <a:r>
              <a:rPr lang="en-US" b="1" dirty="0" smtClean="0"/>
              <a:t>AMR Secretariat, WHO (December 2015)</a:t>
            </a:r>
          </a:p>
          <a:p>
            <a:pPr defTabSz="913916" latinLnBrk="1"/>
            <a:r>
              <a:rPr lang="en-GB" sz="4400" b="1" dirty="0" smtClean="0"/>
              <a:t>After 20h flight: reality check</a:t>
            </a:r>
            <a:r>
              <a:rPr lang="en-GB" sz="3200" b="1" dirty="0"/>
              <a:t/>
            </a:r>
            <a:br>
              <a:rPr lang="en-GB" sz="3200" b="1" dirty="0"/>
            </a:br>
            <a:endParaRPr lang="en-GB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-101246"/>
            <a:ext cx="45719" cy="10124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038600" y="1435530"/>
            <a:ext cx="4876800" cy="4691027"/>
          </a:xfrm>
        </p:spPr>
        <p:txBody>
          <a:bodyPr/>
          <a:lstStyle/>
          <a:p>
            <a:endParaRPr lang="en-GB" sz="2000" dirty="0" smtClean="0"/>
          </a:p>
          <a:p>
            <a:r>
              <a:rPr lang="en-GB" sz="2400" b="1" dirty="0" smtClean="0"/>
              <a:t>No </a:t>
            </a:r>
            <a:r>
              <a:rPr lang="en-GB" sz="2400" b="1" dirty="0"/>
              <a:t>medical microbiology lab in main hospital</a:t>
            </a:r>
          </a:p>
          <a:p>
            <a:r>
              <a:rPr lang="en-GB" sz="2400" b="1" dirty="0"/>
              <a:t>No infection and prevention control in hospital</a:t>
            </a:r>
          </a:p>
          <a:p>
            <a:r>
              <a:rPr lang="en-GB" sz="2400" b="1" dirty="0"/>
              <a:t>No drug regulation</a:t>
            </a:r>
          </a:p>
          <a:p>
            <a:r>
              <a:rPr lang="en-GB" sz="2400" b="1" dirty="0"/>
              <a:t>No knowledge, no awareness</a:t>
            </a:r>
          </a:p>
          <a:p>
            <a:r>
              <a:rPr lang="en-GB" sz="2400" b="1" dirty="0"/>
              <a:t>No money for </a:t>
            </a:r>
            <a:r>
              <a:rPr lang="en-GB" sz="2400" b="1" dirty="0" smtClean="0"/>
              <a:t>GP</a:t>
            </a:r>
            <a:endParaRPr lang="en-GB" sz="2400" b="1" dirty="0"/>
          </a:p>
          <a:p>
            <a:r>
              <a:rPr lang="en-GB" sz="2400" b="1" dirty="0"/>
              <a:t>But committed local people and Country Office WHO</a:t>
            </a:r>
          </a:p>
          <a:p>
            <a:endParaRPr lang="en-GB" sz="2000" dirty="0"/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15208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57200" y="762000"/>
            <a:ext cx="8229600" cy="5486400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55418" y="1219200"/>
            <a:ext cx="8991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 lot of empirical prescribing in private clinics</a:t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In public sector by clinical officers with limited training and scanty updating of medical knowledge</a:t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Lab facilities not available / not accessible / too expensive</a:t>
            </a:r>
            <a:br>
              <a:rPr lang="en-US" sz="3200" b="1" dirty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399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endParaRPr lang="en-GB" sz="4000" b="1" i="1" dirty="0" smtClean="0"/>
          </a:p>
          <a:p>
            <a:pPr marL="0" indent="0" algn="ctr">
              <a:buNone/>
            </a:pPr>
            <a:r>
              <a:rPr lang="en-GB" sz="4000" b="1" i="1" dirty="0" smtClean="0"/>
              <a:t>Good quality </a:t>
            </a:r>
            <a:r>
              <a:rPr lang="en-GB" sz="4000" i="1" dirty="0" smtClean="0"/>
              <a:t>microbiology service is essential for an </a:t>
            </a:r>
            <a:r>
              <a:rPr lang="en-GB" sz="4000" b="1" i="1" u="sng" dirty="0" smtClean="0"/>
              <a:t>effective</a:t>
            </a:r>
            <a:r>
              <a:rPr lang="en-GB" sz="4000" i="1" dirty="0" smtClean="0"/>
              <a:t> implementation IPC and </a:t>
            </a:r>
          </a:p>
          <a:p>
            <a:pPr marL="0" indent="0" algn="ctr">
              <a:buNone/>
            </a:pPr>
            <a:r>
              <a:rPr lang="en-GB" sz="4000" i="1" dirty="0" smtClean="0"/>
              <a:t>antibiotic stewardship programme </a:t>
            </a:r>
            <a:endParaRPr lang="en-GB" sz="4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2" y="152400"/>
            <a:ext cx="8902447" cy="66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1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61722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ID surprises in Kenya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MRSA is minimal </a:t>
            </a:r>
          </a:p>
          <a:p>
            <a:r>
              <a:rPr lang="en-US" dirty="0" smtClean="0"/>
              <a:t>No C. diff</a:t>
            </a:r>
          </a:p>
          <a:p>
            <a:r>
              <a:rPr lang="en-US" dirty="0" smtClean="0"/>
              <a:t>No VRE</a:t>
            </a:r>
          </a:p>
          <a:p>
            <a:r>
              <a:rPr lang="en-US" dirty="0" smtClean="0"/>
              <a:t>No Legionella</a:t>
            </a:r>
          </a:p>
          <a:p>
            <a:r>
              <a:rPr lang="en-US" dirty="0" smtClean="0"/>
              <a:t>No listeria spp. extremely rare.</a:t>
            </a:r>
          </a:p>
          <a:p>
            <a:r>
              <a:rPr lang="en-US" dirty="0" smtClean="0"/>
              <a:t>Minimal GBS in neonatal sepsis</a:t>
            </a:r>
          </a:p>
          <a:p>
            <a:r>
              <a:rPr lang="en-US" dirty="0" smtClean="0"/>
              <a:t>&lt; 3% PRP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2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04800" y="5638800"/>
            <a:ext cx="8531225" cy="639763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200"/>
              <a:t>Figure 43-2 Organizational structure of a comprehensive antimicrobial management program. (Adapted from John JF Jr, Fishman NO. Programmatic role of the infectious diseases physician in controlling antimicrobial costs in the hospitals. Clin Infect Dis. 1997;24:471.)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886199" y="6278563"/>
            <a:ext cx="4949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400" i="1" dirty="0"/>
              <a:t>Downloaded from: Principles and Practice of Infectious Diseases (on 21 May 2007 03:18 AM)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657600" y="6278563"/>
            <a:ext cx="53340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700" i="1" dirty="0"/>
              <a:t>© 2007 Elsevier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0" y="0"/>
          <a:ext cx="9144000" cy="559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Bitmap Image" r:id="rId4" imgW="4210638" imgH="2933333" progId="Paint.Picture">
                  <p:embed/>
                </p:oleObj>
              </mc:Choice>
              <mc:Fallback>
                <p:oleObj name="Bitmap Image" r:id="rId4" imgW="4210638" imgH="29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59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3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400" b="1" dirty="0" smtClean="0"/>
              <a:t>HEAVY MIXED GROWTH OF THREE TYPES OF COLONIES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99" y="895350"/>
            <a:ext cx="7645401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7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44430"/>
            <a:ext cx="8889999" cy="6108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6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IMG_0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PHOTOS TAKEN between 3 &amp; 4 months after the operation, over three weeks, during a 5th antibiotic treatment for wound infection</a:t>
            </a:r>
            <a:r>
              <a:rPr lang="en-US" dirty="0" smtClean="0"/>
              <a:t>.</a:t>
            </a:r>
            <a:r>
              <a:rPr lang="en-US" dirty="0"/>
              <a:t> This was a 3rd caesarean during a 3rd pregnancy carried out in </a:t>
            </a:r>
            <a:r>
              <a:rPr lang="en-US" dirty="0" smtClean="0"/>
              <a:t>UK.MOTHER </a:t>
            </a:r>
            <a:r>
              <a:rPr lang="en-US" dirty="0"/>
              <a:t>AGED 38 </a:t>
            </a:r>
            <a:r>
              <a:rPr lang="en-US" dirty="0" err="1" smtClean="0"/>
              <a:t>yearsHEIGHT</a:t>
            </a:r>
            <a:r>
              <a:rPr lang="en-US" dirty="0" smtClean="0"/>
              <a:t> </a:t>
            </a:r>
            <a:r>
              <a:rPr lang="en-US" dirty="0"/>
              <a:t>5 </a:t>
            </a:r>
            <a:r>
              <a:rPr lang="en-US" dirty="0" err="1"/>
              <a:t>ft</a:t>
            </a:r>
            <a:r>
              <a:rPr lang="en-US" dirty="0"/>
              <a:t> 3 in / 159 cm tall</a:t>
            </a:r>
          </a:p>
          <a:p>
            <a:r>
              <a:rPr lang="en-US" dirty="0" smtClean="0"/>
              <a:t>  WEIGHT </a:t>
            </a:r>
            <a:r>
              <a:rPr lang="en-US" dirty="0"/>
              <a:t>216 </a:t>
            </a:r>
            <a:r>
              <a:rPr lang="en-US" dirty="0" err="1"/>
              <a:t>lbs</a:t>
            </a:r>
            <a:r>
              <a:rPr lang="en-US" dirty="0"/>
              <a:t> / 15 stone 6 </a:t>
            </a:r>
            <a:r>
              <a:rPr lang="en-US" dirty="0" err="1"/>
              <a:t>lbs</a:t>
            </a:r>
            <a:r>
              <a:rPr lang="en-US" dirty="0"/>
              <a:t> / 98 kg</a:t>
            </a:r>
          </a:p>
          <a:p>
            <a:endParaRPr lang="en-US" dirty="0"/>
          </a:p>
        </p:txBody>
      </p:sp>
      <p:pic>
        <p:nvPicPr>
          <p:cNvPr id="5122" name="Picture 2" descr="pictures/small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5" y="1828800"/>
            <a:ext cx="4158761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s/small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23" y="1824990"/>
            <a:ext cx="4247535" cy="225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s/small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" y="4343400"/>
            <a:ext cx="4270576" cy="231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s/small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82" y="4343400"/>
            <a:ext cx="4270576" cy="231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4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mad-id.circamarketing.com/wp-content/uploads/2012/01/mad_id_featured_9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53440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8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menigococaem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0" y="974725"/>
            <a:ext cx="4608512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Copy (2) of Pneumo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24175"/>
            <a:ext cx="3968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468313" y="333375"/>
            <a:ext cx="3790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600" i="1">
                <a:solidFill>
                  <a:schemeClr val="tx2"/>
                </a:solidFill>
                <a:latin typeface="Arial" pitchFamily="34" charset="0"/>
              </a:rPr>
              <a:t>Is this disease…..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755650" y="5013325"/>
            <a:ext cx="3892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3600" i="1">
                <a:solidFill>
                  <a:schemeClr val="tx2"/>
                </a:solidFill>
                <a:latin typeface="Arial" pitchFamily="34" charset="0"/>
              </a:rPr>
              <a:t>really the same as</a:t>
            </a:r>
          </a:p>
          <a:p>
            <a:r>
              <a:rPr lang="en-GB" altLang="en-US" sz="3600" i="1">
                <a:solidFill>
                  <a:schemeClr val="tx2"/>
                </a:solidFill>
                <a:latin typeface="Arial" pitchFamily="34" charset="0"/>
              </a:rPr>
              <a:t> this disease?</a:t>
            </a:r>
          </a:p>
        </p:txBody>
      </p:sp>
    </p:spTree>
    <p:extLst>
      <p:ext uri="{BB962C8B-B14F-4D97-AF65-F5344CB8AC3E}">
        <p14:creationId xmlns:p14="http://schemas.microsoft.com/office/powerpoint/2010/main" val="106508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4580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3157"/>
            <a:ext cx="74580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3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95388"/>
            <a:ext cx="88963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92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157288"/>
            <a:ext cx="8096250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334" y="990600"/>
            <a:ext cx="9084468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5549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1"/>
            <a:ext cx="8763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7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800" smtClean="0"/>
              <a:t>Pressures on the primary care physician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162050" y="1438275"/>
            <a:ext cx="717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b="1">
                <a:solidFill>
                  <a:srgbClr val="FFFF00"/>
                </a:solidFill>
                <a:latin typeface="Arial Narrow" pitchFamily="34" charset="0"/>
              </a:rPr>
              <a:t>Peer groups</a:t>
            </a:r>
            <a:r>
              <a:rPr lang="en-GB" altLang="en-US">
                <a:solidFill>
                  <a:srgbClr val="00FFFF"/>
                </a:solidFill>
                <a:latin typeface="Arial Narrow" pitchFamily="34" charset="0"/>
              </a:rPr>
              <a:t> / prescribing and pharmacy advisors</a:t>
            </a:r>
            <a:endParaRPr lang="en-US" altLang="en-US">
              <a:solidFill>
                <a:srgbClr val="00FFFF"/>
              </a:solidFill>
              <a:latin typeface="Arial Narrow" pitchFamily="34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30275" y="587375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>
                <a:solidFill>
                  <a:srgbClr val="00FFFF"/>
                </a:solidFill>
                <a:latin typeface="Arial Narrow" pitchFamily="34" charset="0"/>
              </a:rPr>
              <a:t>Hospital experts, </a:t>
            </a:r>
            <a:r>
              <a:rPr lang="en-GB" altLang="en-US" b="1">
                <a:solidFill>
                  <a:srgbClr val="FFFF00"/>
                </a:solidFill>
                <a:latin typeface="Arial Narrow" pitchFamily="34" charset="0"/>
              </a:rPr>
              <a:t>formularies and guidelines</a:t>
            </a:r>
            <a:endParaRPr lang="en-US" altLang="en-US" b="1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47675" y="2333625"/>
            <a:ext cx="26162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b="1">
                <a:solidFill>
                  <a:srgbClr val="FFFF00"/>
                </a:solidFill>
                <a:latin typeface="Arial Narrow" pitchFamily="34" charset="0"/>
              </a:rPr>
              <a:t>Pharmaceutical representatives</a:t>
            </a:r>
          </a:p>
          <a:p>
            <a:pPr>
              <a:spcBef>
                <a:spcPct val="50000"/>
              </a:spcBef>
            </a:pPr>
            <a:r>
              <a:rPr lang="en-GB" altLang="en-US" b="1">
                <a:solidFill>
                  <a:srgbClr val="FFFF00"/>
                </a:solidFill>
                <a:latin typeface="Arial Narrow" pitchFamily="34" charset="0"/>
              </a:rPr>
              <a:t>(Industry spends 35% of profits on marketing)</a:t>
            </a:r>
          </a:p>
          <a:p>
            <a:pPr>
              <a:spcBef>
                <a:spcPct val="50000"/>
              </a:spcBef>
            </a:pPr>
            <a:r>
              <a:rPr lang="en-GB" altLang="en-US" b="1">
                <a:solidFill>
                  <a:srgbClr val="00FFFF"/>
                </a:solidFill>
                <a:latin typeface="Arial Narrow" pitchFamily="34" charset="0"/>
              </a:rPr>
              <a:t>Regulatory control mechanisms</a:t>
            </a:r>
            <a:endParaRPr lang="en-US" altLang="en-US" b="1">
              <a:solidFill>
                <a:srgbClr val="00FFFF"/>
              </a:solidFill>
              <a:latin typeface="Arial Narrow" pitchFamily="34" charset="0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337300" y="2705100"/>
            <a:ext cx="17399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b="1">
                <a:solidFill>
                  <a:srgbClr val="FFFF00"/>
                </a:solidFill>
                <a:latin typeface="Arial Narrow" pitchFamily="34" charset="0"/>
              </a:rPr>
              <a:t>Patients’ demands</a:t>
            </a:r>
          </a:p>
          <a:p>
            <a:pPr algn="r">
              <a:spcBef>
                <a:spcPct val="50000"/>
              </a:spcBef>
            </a:pPr>
            <a:r>
              <a:rPr lang="en-GB" altLang="en-US">
                <a:solidFill>
                  <a:srgbClr val="00FFFF"/>
                </a:solidFill>
                <a:latin typeface="Arial Narrow" pitchFamily="34" charset="0"/>
              </a:rPr>
              <a:t> and</a:t>
            </a:r>
          </a:p>
          <a:p>
            <a:pPr algn="r">
              <a:spcBef>
                <a:spcPct val="50000"/>
              </a:spcBef>
            </a:pPr>
            <a:r>
              <a:rPr lang="en-GB" altLang="en-US">
                <a:solidFill>
                  <a:srgbClr val="00FFFF"/>
                </a:solidFill>
                <a:latin typeface="Arial Narrow" pitchFamily="34" charset="0"/>
              </a:rPr>
              <a:t> physician aspirations</a:t>
            </a:r>
            <a:endParaRPr lang="en-US" altLang="en-US">
              <a:solidFill>
                <a:srgbClr val="00FFFF"/>
              </a:solidFill>
              <a:latin typeface="Arial Narrow" pitchFamily="34" charset="0"/>
            </a:endParaRP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2733675" y="3378200"/>
            <a:ext cx="1028700" cy="901700"/>
          </a:xfrm>
          <a:prstGeom prst="rightArrow">
            <a:avLst>
              <a:gd name="adj1" fmla="val 50000"/>
              <a:gd name="adj2" fmla="val 2852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5743575" y="3403600"/>
            <a:ext cx="1003300" cy="876300"/>
          </a:xfrm>
          <a:prstGeom prst="leftArrow">
            <a:avLst>
              <a:gd name="adj1" fmla="val 50000"/>
              <a:gd name="adj2" fmla="val 28623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4181475" y="5168900"/>
            <a:ext cx="11430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4257675" y="1968500"/>
            <a:ext cx="977900" cy="711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7115" name="Group 11"/>
          <p:cNvGrpSpPr>
            <a:grpSpLocks/>
          </p:cNvGrpSpPr>
          <p:nvPr/>
        </p:nvGrpSpPr>
        <p:grpSpPr bwMode="auto">
          <a:xfrm>
            <a:off x="3956050" y="2751138"/>
            <a:ext cx="1616075" cy="2341562"/>
            <a:chOff x="2492" y="1733"/>
            <a:chExt cx="1018" cy="1475"/>
          </a:xfrm>
        </p:grpSpPr>
        <p:sp>
          <p:nvSpPr>
            <p:cNvPr id="47116" name="Oval 12"/>
            <p:cNvSpPr>
              <a:spLocks noChangeArrowheads="1"/>
            </p:cNvSpPr>
            <p:nvPr/>
          </p:nvSpPr>
          <p:spPr bwMode="auto">
            <a:xfrm>
              <a:off x="2674" y="1968"/>
              <a:ext cx="408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47117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" y="1733"/>
              <a:ext cx="1018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9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689797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Challenges of infection control in </a:t>
            </a:r>
            <a:r>
              <a:rPr lang="en-US" sz="2800" b="1" dirty="0" smtClean="0"/>
              <a:t>LMI countries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57200" y="1628775"/>
            <a:ext cx="85344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1. </a:t>
            </a:r>
            <a:r>
              <a:rPr lang="en-US" sz="2400" b="1" u="sng" dirty="0" smtClean="0"/>
              <a:t>Constraints </a:t>
            </a:r>
            <a:r>
              <a:rPr lang="en-US" sz="2400" b="1" u="sng" dirty="0"/>
              <a:t>and </a:t>
            </a:r>
            <a:r>
              <a:rPr lang="en-US" sz="2400" b="1" u="sng" dirty="0" smtClean="0"/>
              <a:t>outcomes   </a:t>
            </a:r>
            <a:r>
              <a:rPr lang="en-US" sz="2400" b="1" dirty="0" smtClean="0"/>
              <a:t>-  </a:t>
            </a:r>
            <a:r>
              <a:rPr lang="en-US" sz="2400" b="1" dirty="0"/>
              <a:t>Resources and </a:t>
            </a:r>
            <a:r>
              <a:rPr lang="en-US" sz="2400" b="1" dirty="0" smtClean="0"/>
              <a:t>incomes</a:t>
            </a:r>
          </a:p>
          <a:p>
            <a:r>
              <a:rPr lang="en-US" sz="2400" dirty="0" smtClean="0"/>
              <a:t>Limited </a:t>
            </a:r>
            <a:r>
              <a:rPr lang="en-US" sz="2400" dirty="0"/>
              <a:t>resources </a:t>
            </a:r>
            <a:r>
              <a:rPr lang="en-US" sz="2400" dirty="0" smtClean="0"/>
              <a:t>-   the </a:t>
            </a:r>
            <a:r>
              <a:rPr lang="en-US" sz="2400" dirty="0"/>
              <a:t>main challenge for </a:t>
            </a:r>
            <a:r>
              <a:rPr lang="en-US" sz="2400" dirty="0" smtClean="0"/>
              <a:t>governments</a:t>
            </a:r>
          </a:p>
          <a:p>
            <a:r>
              <a:rPr lang="en-US" sz="2400" dirty="0" smtClean="0"/>
              <a:t>Funds Allocation to visible targets not to Health Care / HAIs</a:t>
            </a:r>
          </a:p>
          <a:p>
            <a:endParaRPr lang="en-US" dirty="0"/>
          </a:p>
          <a:p>
            <a:r>
              <a:rPr lang="en-US" sz="2800" dirty="0" smtClean="0"/>
              <a:t>2. </a:t>
            </a:r>
            <a:r>
              <a:rPr lang="en-US" sz="2800" u="sng" dirty="0" smtClean="0"/>
              <a:t>Health </a:t>
            </a:r>
            <a:r>
              <a:rPr lang="en-US" sz="2800" u="sng" dirty="0"/>
              <a:t>care system and </a:t>
            </a:r>
            <a:r>
              <a:rPr lang="en-US" sz="2800" u="sng" dirty="0" smtClean="0"/>
              <a:t>society</a:t>
            </a:r>
          </a:p>
          <a:p>
            <a:r>
              <a:rPr lang="en-US" sz="2800" dirty="0" smtClean="0"/>
              <a:t>Hospital based system – Resources concentration in one city </a:t>
            </a:r>
          </a:p>
          <a:p>
            <a:r>
              <a:rPr lang="en-US" sz="2800" dirty="0" smtClean="0"/>
              <a:t>3. </a:t>
            </a:r>
            <a:r>
              <a:rPr lang="en-US" sz="2800" u="sng" dirty="0"/>
              <a:t>Corruption and </a:t>
            </a:r>
            <a:r>
              <a:rPr lang="en-US" sz="2800" u="sng" dirty="0" smtClean="0"/>
              <a:t>non-formal payments</a:t>
            </a:r>
          </a:p>
          <a:p>
            <a:r>
              <a:rPr lang="en-US" sz="2800" dirty="0" smtClean="0"/>
              <a:t>4. </a:t>
            </a:r>
            <a:r>
              <a:rPr lang="en-US" sz="2800" u="sng" dirty="0"/>
              <a:t>Poverty, war, economic and political disturbances</a:t>
            </a:r>
            <a:endParaRPr lang="en-US" sz="2800" u="sng" dirty="0" smtClean="0"/>
          </a:p>
          <a:p>
            <a:endParaRPr lang="en-US" sz="2800" dirty="0"/>
          </a:p>
          <a:p>
            <a:r>
              <a:rPr lang="en-US" sz="2800" dirty="0" smtClean="0"/>
              <a:t>5. </a:t>
            </a:r>
            <a:r>
              <a:rPr lang="en-US" sz="2800" u="sng" dirty="0" smtClean="0"/>
              <a:t>Infection </a:t>
            </a:r>
            <a:r>
              <a:rPr lang="en-US" sz="2800" u="sng" dirty="0"/>
              <a:t>control </a:t>
            </a:r>
            <a:r>
              <a:rPr lang="en-US" sz="2800" dirty="0" smtClean="0"/>
              <a:t> </a:t>
            </a:r>
            <a:r>
              <a:rPr lang="en-US" sz="2800" u="sng" dirty="0"/>
              <a:t>not</a:t>
            </a:r>
            <a:r>
              <a:rPr lang="en-US" sz="2800" dirty="0"/>
              <a:t> </a:t>
            </a:r>
            <a:r>
              <a:rPr lang="en-US" sz="2800" dirty="0" smtClean="0"/>
              <a:t> </a:t>
            </a:r>
            <a:r>
              <a:rPr lang="en-US" sz="2800" dirty="0"/>
              <a:t>a </a:t>
            </a:r>
            <a:r>
              <a:rPr lang="en-US" sz="2800" u="sng" dirty="0"/>
              <a:t>medical or nursing </a:t>
            </a:r>
            <a:r>
              <a:rPr lang="en-US" sz="2800" u="sng" dirty="0" smtClean="0"/>
              <a:t>specialty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162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771"/>
            <a:ext cx="5520220" cy="680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8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rgbClr val="00FFFF"/>
                </a:solidFill>
              </a:rPr>
              <a:t>Should restrict and rationalize  antibiotic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458200" cy="4495799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dirty="0" smtClean="0"/>
              <a:t>               </a:t>
            </a:r>
            <a:r>
              <a:rPr lang="en-US" sz="3600" dirty="0" smtClean="0">
                <a:solidFill>
                  <a:srgbClr val="FFFF00"/>
                </a:solidFill>
              </a:rPr>
              <a:t>Antimicrobial stewardship</a:t>
            </a:r>
          </a:p>
          <a:p>
            <a:pPr eaLnBrk="1" hangingPunct="1">
              <a:buFontTx/>
              <a:buNone/>
            </a:pPr>
            <a:r>
              <a:rPr lang="en-US" sz="3600" dirty="0" smtClean="0"/>
              <a:t>                                    +</a:t>
            </a:r>
          </a:p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  Infection control program</a:t>
            </a:r>
          </a:p>
          <a:p>
            <a:pPr eaLnBrk="1" hangingPunct="1">
              <a:buFontTx/>
              <a:buNone/>
            </a:pPr>
            <a:r>
              <a:rPr lang="en-US" sz="3600" dirty="0" smtClean="0"/>
              <a:t>  </a:t>
            </a:r>
          </a:p>
          <a:p>
            <a:pPr algn="ctr" eaLnBrk="1" hangingPunct="1">
              <a:buFontTx/>
              <a:buNone/>
            </a:pPr>
            <a:r>
              <a:rPr lang="en-US" sz="3600" dirty="0" smtClean="0"/>
              <a:t>       </a:t>
            </a:r>
            <a:r>
              <a:rPr lang="en-US" sz="3200" dirty="0" smtClean="0">
                <a:solidFill>
                  <a:srgbClr val="CCFFFF"/>
                </a:solidFill>
              </a:rPr>
              <a:t>Can limit the emergence and transmission  of antimicrobial-resistant  bacteria</a:t>
            </a:r>
          </a:p>
          <a:p>
            <a:pPr eaLnBrk="1" hangingPunct="1"/>
            <a:endParaRPr lang="en-US" sz="3600" dirty="0" smtClean="0"/>
          </a:p>
        </p:txBody>
      </p:sp>
      <p:sp>
        <p:nvSpPr>
          <p:cNvPr id="5" name="Down Arrow 4"/>
          <p:cNvSpPr/>
          <p:nvPr/>
        </p:nvSpPr>
        <p:spPr>
          <a:xfrm>
            <a:off x="3671455" y="3870613"/>
            <a:ext cx="914400" cy="520700"/>
          </a:xfrm>
          <a:prstGeom prst="downArrow">
            <a:avLst>
              <a:gd name="adj1" fmla="val 50000"/>
              <a:gd name="adj2" fmla="val 449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2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52400"/>
            <a:ext cx="867727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6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379" y="76200"/>
            <a:ext cx="8839200" cy="6781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196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81000"/>
            <a:ext cx="8610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EBM</a:t>
            </a:r>
          </a:p>
          <a:p>
            <a:endParaRPr lang="en-US" sz="2400" b="1" dirty="0"/>
          </a:p>
          <a:p>
            <a:r>
              <a:rPr lang="en-US" sz="3200" b="1" dirty="0" smtClean="0"/>
              <a:t>Evidence is needed for </a:t>
            </a:r>
          </a:p>
          <a:p>
            <a:endParaRPr lang="en-US" sz="3200" b="1" dirty="0" smtClean="0"/>
          </a:p>
          <a:p>
            <a:r>
              <a:rPr lang="en-US" sz="3200" b="1" dirty="0"/>
              <a:t>E</a:t>
            </a:r>
            <a:r>
              <a:rPr lang="en-US" sz="3200" b="1" dirty="0" smtClean="0"/>
              <a:t>fficacy    (“</a:t>
            </a:r>
            <a:r>
              <a:rPr lang="en-US" sz="3200" b="1" dirty="0"/>
              <a:t>Can it work?”), </a:t>
            </a:r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/>
              <a:t>E</a:t>
            </a:r>
            <a:r>
              <a:rPr lang="en-US" sz="3200" b="1" dirty="0" smtClean="0"/>
              <a:t>ffectiveness </a:t>
            </a:r>
            <a:r>
              <a:rPr lang="en-US" sz="3200" b="1" dirty="0"/>
              <a:t>(“Does it work </a:t>
            </a:r>
            <a:r>
              <a:rPr lang="en-US" sz="3200" b="1" dirty="0" smtClean="0"/>
              <a:t>in practice</a:t>
            </a:r>
            <a:r>
              <a:rPr lang="en-US" sz="3200" b="1" dirty="0"/>
              <a:t>?”) </a:t>
            </a:r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/>
              <a:t>E</a:t>
            </a:r>
            <a:r>
              <a:rPr lang="en-US" sz="3200" b="1" dirty="0" smtClean="0"/>
              <a:t>fficiency </a:t>
            </a:r>
            <a:r>
              <a:rPr lang="en-US" sz="3200" b="1" dirty="0"/>
              <a:t>(“Is it worth it?”) </a:t>
            </a:r>
            <a:r>
              <a:rPr lang="en-US" sz="3200" b="1" dirty="0" smtClean="0"/>
              <a:t>  </a:t>
            </a:r>
          </a:p>
          <a:p>
            <a:endParaRPr lang="en-US" sz="3200" b="1" dirty="0"/>
          </a:p>
          <a:p>
            <a:endParaRPr lang="en-US" sz="3200" b="1" dirty="0" smtClean="0"/>
          </a:p>
          <a:p>
            <a:r>
              <a:rPr lang="en-US" sz="3200" b="1" dirty="0"/>
              <a:t>A</a:t>
            </a:r>
            <a:r>
              <a:rPr lang="en-US" sz="3200" b="1" dirty="0" smtClean="0"/>
              <a:t>ll of these  need </a:t>
            </a:r>
            <a:r>
              <a:rPr lang="en-US" sz="3200" b="1" dirty="0"/>
              <a:t>to be considered. </a:t>
            </a:r>
          </a:p>
        </p:txBody>
      </p:sp>
    </p:spTree>
    <p:extLst>
      <p:ext uri="{BB962C8B-B14F-4D97-AF65-F5344CB8AC3E}">
        <p14:creationId xmlns:p14="http://schemas.microsoft.com/office/powerpoint/2010/main" val="368737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036" y="117693"/>
            <a:ext cx="8839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Most trials test for efficacy in ideal situations using </a:t>
            </a:r>
            <a:endParaRPr lang="en-US" sz="3600" b="1" dirty="0" smtClean="0"/>
          </a:p>
          <a:p>
            <a:endParaRPr lang="en-US" sz="3600" b="1" dirty="0" smtClean="0"/>
          </a:p>
          <a:p>
            <a:r>
              <a:rPr lang="en-US" sz="3600" b="1" dirty="0" smtClean="0"/>
              <a:t>     Detailed </a:t>
            </a:r>
            <a:r>
              <a:rPr lang="en-US" sz="3600" b="1" dirty="0"/>
              <a:t>protocols, </a:t>
            </a:r>
            <a:endParaRPr lang="en-US" sz="3600" b="1" dirty="0" smtClean="0"/>
          </a:p>
          <a:p>
            <a:endParaRPr lang="en-US" sz="3600" b="1" dirty="0" smtClean="0"/>
          </a:p>
          <a:p>
            <a:r>
              <a:rPr lang="en-US" sz="3600" b="1" dirty="0" smtClean="0"/>
              <a:t>     Carefully </a:t>
            </a:r>
            <a:r>
              <a:rPr lang="en-US" sz="3600" b="1" dirty="0"/>
              <a:t>selected </a:t>
            </a:r>
            <a:r>
              <a:rPr lang="en-US" sz="3600" b="1" dirty="0" smtClean="0"/>
              <a:t>patients</a:t>
            </a:r>
          </a:p>
          <a:p>
            <a:endParaRPr lang="en-US" sz="3600" b="1" dirty="0"/>
          </a:p>
          <a:p>
            <a:r>
              <a:rPr lang="en-US" sz="3600" b="1" dirty="0" smtClean="0"/>
              <a:t>     Placebo </a:t>
            </a:r>
            <a:r>
              <a:rPr lang="en-US" sz="3600" b="1" dirty="0"/>
              <a:t>controls, </a:t>
            </a:r>
            <a:r>
              <a:rPr lang="en-US" sz="3600" b="1" dirty="0" smtClean="0"/>
              <a:t> </a:t>
            </a:r>
          </a:p>
          <a:p>
            <a:endParaRPr lang="en-US" sz="3600" b="1" dirty="0" smtClean="0"/>
          </a:p>
          <a:p>
            <a:r>
              <a:rPr lang="en-US" sz="3600" b="1" dirty="0" smtClean="0"/>
              <a:t>     Good </a:t>
            </a:r>
            <a:r>
              <a:rPr lang="en-US" sz="3600" b="1" dirty="0"/>
              <a:t>treatment compliance </a:t>
            </a:r>
            <a:endParaRPr lang="en-US" sz="3600" b="1" dirty="0" smtClean="0"/>
          </a:p>
          <a:p>
            <a:endParaRPr lang="en-US" sz="3600" b="1" dirty="0"/>
          </a:p>
          <a:p>
            <a:r>
              <a:rPr lang="en-US" sz="3600" b="1" dirty="0" smtClean="0"/>
              <a:t>     And </a:t>
            </a:r>
            <a:r>
              <a:rPr lang="en-US" sz="3600" b="1" dirty="0"/>
              <a:t>intensive follow-up</a:t>
            </a:r>
            <a:r>
              <a:rPr lang="en-US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9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5290" y="762000"/>
            <a:ext cx="800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These </a:t>
            </a:r>
            <a:r>
              <a:rPr lang="en-US" sz="3600" b="1" dirty="0" smtClean="0"/>
              <a:t>ideals - </a:t>
            </a:r>
            <a:r>
              <a:rPr lang="en-US" sz="3600" b="1" dirty="0"/>
              <a:t>rarely achievable in routine clinical practice </a:t>
            </a:r>
            <a:r>
              <a:rPr lang="en-US" sz="3600" b="1" dirty="0" smtClean="0"/>
              <a:t>with  </a:t>
            </a:r>
          </a:p>
          <a:p>
            <a:endParaRPr lang="en-US" sz="3600" b="1" dirty="0"/>
          </a:p>
          <a:p>
            <a:r>
              <a:rPr lang="en-US" sz="3600" b="1" dirty="0"/>
              <a:t>P</a:t>
            </a:r>
            <a:r>
              <a:rPr lang="en-US" sz="3600" b="1" dirty="0" smtClean="0"/>
              <a:t>oor </a:t>
            </a:r>
            <a:r>
              <a:rPr lang="en-US" sz="3600" b="1" dirty="0"/>
              <a:t>diagnostic accuracy, </a:t>
            </a:r>
            <a:endParaRPr lang="en-US" sz="3600" b="1" dirty="0" smtClean="0"/>
          </a:p>
          <a:p>
            <a:endParaRPr lang="en-US" sz="3600" b="1" dirty="0"/>
          </a:p>
          <a:p>
            <a:r>
              <a:rPr lang="en-US" sz="3600" b="1" dirty="0" smtClean="0"/>
              <a:t>Poor patient </a:t>
            </a:r>
            <a:r>
              <a:rPr lang="en-US" sz="3600" b="1" dirty="0"/>
              <a:t>compliance </a:t>
            </a:r>
            <a:endParaRPr lang="en-US" sz="3600" b="1" dirty="0" smtClean="0"/>
          </a:p>
          <a:p>
            <a:endParaRPr lang="en-US" sz="3600" b="1" dirty="0"/>
          </a:p>
          <a:p>
            <a:r>
              <a:rPr lang="en-US" sz="3600" b="1" dirty="0" smtClean="0"/>
              <a:t>And partial patient </a:t>
            </a:r>
            <a:r>
              <a:rPr lang="en-US" sz="3600" b="1" dirty="0"/>
              <a:t>coverage</a:t>
            </a:r>
          </a:p>
        </p:txBody>
      </p:sp>
    </p:spTree>
    <p:extLst>
      <p:ext uri="{BB962C8B-B14F-4D97-AF65-F5344CB8AC3E}">
        <p14:creationId xmlns:p14="http://schemas.microsoft.com/office/powerpoint/2010/main" val="415829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381000"/>
            <a:ext cx="8610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The current scenario in developing countries makes antibiotic stewardship quite challenging.</a:t>
            </a:r>
          </a:p>
          <a:p>
            <a:endParaRPr lang="en-US" sz="32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Absence </a:t>
            </a:r>
            <a:r>
              <a:rPr lang="en-US" sz="3200" b="1" dirty="0">
                <a:latin typeface="+mj-lt"/>
              </a:rPr>
              <a:t>of lab services of any kind. </a:t>
            </a:r>
            <a:endParaRPr lang="en-US" sz="3200" b="1" dirty="0" smtClean="0">
              <a:latin typeface="+mj-lt"/>
            </a:endParaRPr>
          </a:p>
          <a:p>
            <a:endParaRPr lang="en-US" sz="3200" b="1" dirty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Diagnosis </a:t>
            </a:r>
            <a:r>
              <a:rPr lang="en-US" sz="3200" b="1" dirty="0">
                <a:latin typeface="+mj-lt"/>
              </a:rPr>
              <a:t>of </a:t>
            </a:r>
            <a:r>
              <a:rPr lang="en-US" sz="3200" b="1" dirty="0" smtClean="0">
                <a:latin typeface="+mj-lt"/>
              </a:rPr>
              <a:t>serious infective </a:t>
            </a:r>
            <a:r>
              <a:rPr lang="en-US" sz="3200" b="1" dirty="0">
                <a:latin typeface="+mj-lt"/>
              </a:rPr>
              <a:t>conditions including </a:t>
            </a:r>
            <a:r>
              <a:rPr lang="en-US" sz="3200" b="1" dirty="0" smtClean="0">
                <a:latin typeface="+mj-lt"/>
              </a:rPr>
              <a:t>acute meningitis, childhood  TB</a:t>
            </a:r>
            <a:r>
              <a:rPr lang="en-US" sz="3200" b="1" dirty="0">
                <a:latin typeface="+mj-lt"/>
              </a:rPr>
              <a:t>, is made based on clinical algorithms.  </a:t>
            </a:r>
          </a:p>
          <a:p>
            <a:endParaRPr lang="en-US" sz="3200" b="1" dirty="0" smtClean="0">
              <a:latin typeface="+mj-lt"/>
            </a:endParaRPr>
          </a:p>
          <a:p>
            <a:r>
              <a:rPr lang="en-US" sz="3200" b="1" dirty="0" smtClean="0">
                <a:latin typeface="+mj-lt"/>
              </a:rPr>
              <a:t>Majority of </a:t>
            </a:r>
            <a:r>
              <a:rPr lang="en-US" sz="3200" b="1" dirty="0">
                <a:latin typeface="+mj-lt"/>
              </a:rPr>
              <a:t>the public </a:t>
            </a:r>
            <a:r>
              <a:rPr lang="en-US" sz="3200" b="1" dirty="0" smtClean="0">
                <a:latin typeface="+mj-lt"/>
              </a:rPr>
              <a:t>health care facilities operate with out a clinical laboratory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7598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3434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altLang="en-US" dirty="0" smtClean="0"/>
          </a:p>
          <a:p>
            <a:pPr eaLnBrk="1" hangingPunct="1"/>
            <a:r>
              <a:rPr lang="en-US" altLang="en-US" sz="3600" b="1" dirty="0" smtClean="0"/>
              <a:t>Lack of emphasis on lab diagnosis of infectious diseases – clinician apathy and a culture of syndromic approach</a:t>
            </a:r>
          </a:p>
          <a:p>
            <a:pPr eaLnBrk="1" hangingPunct="1"/>
            <a:r>
              <a:rPr lang="en-US" altLang="en-US" sz="3600" b="1" dirty="0" smtClean="0"/>
              <a:t>Concept that microbiology is expensive and time consuming</a:t>
            </a:r>
          </a:p>
          <a:p>
            <a:pPr eaLnBrk="1" hangingPunct="1"/>
            <a:r>
              <a:rPr lang="en-US" altLang="en-US" sz="3600" b="1" dirty="0" smtClean="0"/>
              <a:t>Perceptions that Lab results can not be trusted  - Justified indeed!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72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2800" b="1" dirty="0" smtClean="0">
                <a:solidFill>
                  <a:schemeClr val="bg2"/>
                </a:solidFill>
              </a:rPr>
              <a:t>Why </a:t>
            </a:r>
            <a:r>
              <a:rPr lang="en-GB" sz="2800" b="1" dirty="0">
                <a:solidFill>
                  <a:schemeClr val="bg2"/>
                </a:solidFill>
              </a:rPr>
              <a:t>i</a:t>
            </a:r>
            <a:r>
              <a:rPr lang="en-GB" sz="2800" b="1" dirty="0" smtClean="0">
                <a:solidFill>
                  <a:schemeClr val="bg2"/>
                </a:solidFill>
              </a:rPr>
              <a:t>s there an “increase” in the diagnosis of Enteric Fever (Typhoid)?</a:t>
            </a:r>
            <a:endParaRPr lang="en-GB" sz="28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GB" sz="3600" b="1" dirty="0" smtClean="0"/>
              <a:t>Motivated by money-making ideas e.g. </a:t>
            </a:r>
            <a:r>
              <a:rPr lang="en-GB" sz="3600" b="1" dirty="0" smtClean="0">
                <a:solidFill>
                  <a:srgbClr val="FF0000"/>
                </a:solidFill>
              </a:rPr>
              <a:t>to sell the </a:t>
            </a:r>
            <a:r>
              <a:rPr lang="en-GB" sz="3600" b="1" dirty="0" err="1" smtClean="0">
                <a:solidFill>
                  <a:srgbClr val="FF0000"/>
                </a:solidFill>
              </a:rPr>
              <a:t>Widal</a:t>
            </a:r>
            <a:r>
              <a:rPr lang="en-GB" sz="3600" b="1" dirty="0" smtClean="0">
                <a:solidFill>
                  <a:srgbClr val="FF0000"/>
                </a:solidFill>
              </a:rPr>
              <a:t> Test kits</a:t>
            </a:r>
          </a:p>
          <a:p>
            <a:r>
              <a:rPr lang="en-GB" sz="3600" b="1" dirty="0" smtClean="0"/>
              <a:t>Increased unprofessionalism </a:t>
            </a:r>
          </a:p>
          <a:p>
            <a:r>
              <a:rPr lang="en-GB" sz="3600" b="1" dirty="0" smtClean="0"/>
              <a:t>Presence of many fake laboratories &amp; </a:t>
            </a:r>
            <a:r>
              <a:rPr lang="en-GB" sz="3600" b="1" dirty="0" smtClean="0">
                <a:solidFill>
                  <a:srgbClr val="C00000"/>
                </a:solidFill>
              </a:rPr>
              <a:t>quacks</a:t>
            </a:r>
          </a:p>
          <a:p>
            <a:r>
              <a:rPr lang="en-GB" sz="3600" b="1" dirty="0" smtClean="0"/>
              <a:t>Presence of fake reagents</a:t>
            </a:r>
          </a:p>
          <a:p>
            <a:r>
              <a:rPr lang="en-GB" sz="3600" b="1" dirty="0" smtClean="0"/>
              <a:t>Lack of supervision/prosecution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8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443" y="1371600"/>
            <a:ext cx="6679053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656" y="381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-32657" y="152400"/>
            <a:ext cx="9144000" cy="136071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chemeClr val="bg2"/>
                </a:solidFill>
              </a:rPr>
              <a:t>I</a:t>
            </a:r>
            <a:r>
              <a:rPr lang="en-US" sz="2800" b="1" dirty="0" smtClean="0"/>
              <a:t> </a:t>
            </a:r>
            <a:r>
              <a:rPr lang="en-US" sz="2000" b="1" dirty="0">
                <a:solidFill>
                  <a:schemeClr val="bg2"/>
                </a:solidFill>
              </a:rPr>
              <a:t>AM CONCERNED ABOUT  THE HIGH LAVELS OF BLOOD </a:t>
            </a:r>
            <a:endParaRPr lang="en-US" sz="2000" b="1" dirty="0" smtClean="0">
              <a:solidFill>
                <a:schemeClr val="bg2"/>
              </a:solidFill>
            </a:endParaRPr>
          </a:p>
          <a:p>
            <a:r>
              <a:rPr lang="en-US" sz="2000" b="1" dirty="0" smtClean="0">
                <a:solidFill>
                  <a:schemeClr val="bg2"/>
                </a:solidFill>
              </a:rPr>
              <a:t>WE FOUND 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smtClean="0">
                <a:solidFill>
                  <a:schemeClr val="bg2"/>
                </a:solidFill>
              </a:rPr>
              <a:t> N  </a:t>
            </a:r>
            <a:r>
              <a:rPr lang="en-US" sz="2000" b="1" dirty="0">
                <a:solidFill>
                  <a:schemeClr val="bg2"/>
                </a:solidFill>
              </a:rPr>
              <a:t>YOUR BLOOD TEST</a:t>
            </a:r>
          </a:p>
        </p:txBody>
      </p:sp>
    </p:spTree>
    <p:extLst>
      <p:ext uri="{BB962C8B-B14F-4D97-AF65-F5344CB8AC3E}">
        <p14:creationId xmlns:p14="http://schemas.microsoft.com/office/powerpoint/2010/main" val="39027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ownloads\IMG_0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28222"/>
            <a:ext cx="9144000" cy="68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5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enengnews.com/media/images/genhighlight/06img71971495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34636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90772" y="3733800"/>
            <a:ext cx="48190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/>
              <a:t>Aedes aegypti</a:t>
            </a:r>
            <a:r>
              <a:rPr lang="en-US" sz="3600" b="1" dirty="0"/>
              <a:t> </a:t>
            </a:r>
            <a:r>
              <a:rPr lang="en-US" sz="3600" b="1" dirty="0" smtClean="0"/>
              <a:t>mosquito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1300457" y="4482811"/>
            <a:ext cx="6504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Mosquitoes Could Carry Viral Triple Threat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5006031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/>
              <a:t>T</a:t>
            </a:r>
            <a:r>
              <a:rPr lang="en-US" sz="2800" b="1" dirty="0" smtClean="0"/>
              <a:t>he </a:t>
            </a:r>
            <a:r>
              <a:rPr lang="en-US" sz="2800" b="1" dirty="0"/>
              <a:t>real possibility that in </a:t>
            </a:r>
            <a:r>
              <a:rPr lang="en-US" sz="2800" b="1" dirty="0" err="1"/>
              <a:t>multidisease</a:t>
            </a:r>
            <a:r>
              <a:rPr lang="en-US" sz="2800" b="1" dirty="0"/>
              <a:t> endemic regions, </a:t>
            </a:r>
            <a:r>
              <a:rPr lang="en-US" sz="2800" b="1" dirty="0">
                <a:solidFill>
                  <a:srgbClr val="FF0000"/>
                </a:solidFill>
              </a:rPr>
              <a:t>mosquitoes could carry </a:t>
            </a:r>
            <a:r>
              <a:rPr lang="en-US" sz="2800" b="1" dirty="0" err="1">
                <a:solidFill>
                  <a:srgbClr val="FF0000"/>
                </a:solidFill>
              </a:rPr>
              <a:t>Zika</a:t>
            </a:r>
            <a:r>
              <a:rPr lang="en-US" sz="2800" b="1" dirty="0">
                <a:solidFill>
                  <a:srgbClr val="FF0000"/>
                </a:solidFill>
              </a:rPr>
              <a:t>, dengue, and </a:t>
            </a:r>
            <a:r>
              <a:rPr lang="en-US" sz="2800" b="1" dirty="0" err="1">
                <a:solidFill>
                  <a:srgbClr val="FF0000"/>
                </a:solidFill>
              </a:rPr>
              <a:t>chikungunya</a:t>
            </a:r>
            <a:r>
              <a:rPr lang="en-US" sz="2800" b="1" dirty="0">
                <a:solidFill>
                  <a:srgbClr val="FF0000"/>
                </a:solidFill>
              </a:rPr>
              <a:t> viruses concurrently, transmitting them all at once.  </a:t>
            </a:r>
          </a:p>
        </p:txBody>
      </p:sp>
    </p:spTree>
    <p:extLst>
      <p:ext uri="{BB962C8B-B14F-4D97-AF65-F5344CB8AC3E}">
        <p14:creationId xmlns:p14="http://schemas.microsoft.com/office/powerpoint/2010/main" val="9246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19200"/>
            <a:ext cx="8799129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2" y="533400"/>
            <a:ext cx="8106997" cy="576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17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914400"/>
            <a:ext cx="762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hlinkClick r:id="rId2"/>
              </a:rPr>
              <a:t>Do not use antibiotics in asymptomatic bacteriuria</a:t>
            </a:r>
            <a:endParaRPr lang="en-US" sz="3200" b="1" dirty="0"/>
          </a:p>
          <a:p>
            <a:r>
              <a:rPr lang="en-US" sz="3200" b="1" dirty="0">
                <a:hlinkClick r:id="rId3"/>
              </a:rPr>
              <a:t>Do not take a swab or use antibiotics for the management of a leg ulcer without clinical infection</a:t>
            </a:r>
            <a:endParaRPr lang="en-US" sz="3200" b="1" dirty="0"/>
          </a:p>
          <a:p>
            <a:r>
              <a:rPr lang="en-US" sz="3200" b="1" dirty="0">
                <a:hlinkClick r:id="rId4"/>
              </a:rPr>
              <a:t>Avoid prescribing antibiotics for upper respiratory tract infection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9805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914" y="243840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hlinkClick r:id="rId2"/>
              </a:rPr>
              <a:t>Don’t initiate an antibiotic without an identified indication and a predetermined length of treatment or review date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65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676400"/>
            <a:ext cx="7848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hlinkClick r:id="rId2"/>
              </a:rPr>
              <a:t>Do not use antimicrobials to treat bacteriuria in older adults where specific urinary tract symptoms are not present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762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819400"/>
            <a:ext cx="6671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hlinkClick r:id="rId2"/>
              </a:rPr>
              <a:t>Consider antibiotic de-escalation daily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84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INDME Gu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7200"/>
            <a:ext cx="8763000" cy="59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81000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 smtClean="0"/>
          </a:p>
          <a:p>
            <a:endParaRPr lang="en-US" sz="3200" b="1" dirty="0"/>
          </a:p>
          <a:p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 smtClean="0"/>
              <a:t>Why </a:t>
            </a:r>
            <a:r>
              <a:rPr lang="en-US" sz="3200" b="1" dirty="0"/>
              <a:t>the empirical antibiotic therapy over rules diagnostic microbiology </a:t>
            </a:r>
          </a:p>
        </p:txBody>
      </p:sp>
    </p:spTree>
    <p:extLst>
      <p:ext uri="{BB962C8B-B14F-4D97-AF65-F5344CB8AC3E}">
        <p14:creationId xmlns:p14="http://schemas.microsoft.com/office/powerpoint/2010/main" val="148185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entreinfection.s3.amazonaws.com/wp/sites/2/2015/11/30153313/AMRprescription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6639"/>
            <a:ext cx="6324600" cy="64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60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685800"/>
            <a:ext cx="886889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86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481"/>
            <a:ext cx="4953000" cy="658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30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824038"/>
            <a:ext cx="89630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0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09" y="1295400"/>
            <a:ext cx="838847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3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88392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618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43063"/>
            <a:ext cx="881062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33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42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9144000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2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1913"/>
            <a:ext cx="539115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06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06" y="71711"/>
            <a:ext cx="6826394" cy="474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" y="4819651"/>
            <a:ext cx="8992256" cy="176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5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Batang"/>
        <a:ea typeface=""/>
        <a:cs typeface=""/>
      </a:majorFont>
      <a:minorFont>
        <a:latin typeface="Batan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tang" pitchFamily="18" charset="-127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AMS program AKUH ppt [Autosaved]</Template>
  <TotalTime>757</TotalTime>
  <Words>1455</Words>
  <Application>Microsoft Office PowerPoint</Application>
  <PresentationFormat>On-screen Show (4:3)</PresentationFormat>
  <Paragraphs>309</Paragraphs>
  <Slides>102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9" baseType="lpstr">
      <vt:lpstr>맑은 고딕</vt:lpstr>
      <vt:lpstr>Arial</vt:lpstr>
      <vt:lpstr>Arial Black</vt:lpstr>
      <vt:lpstr>Arial Narrow</vt:lpstr>
      <vt:lpstr>Batang</vt:lpstr>
      <vt:lpstr>Bookman Old Style</vt:lpstr>
      <vt:lpstr>BrowalliaUPC</vt:lpstr>
      <vt:lpstr>Calibri</vt:lpstr>
      <vt:lpstr>Calisto MT</vt:lpstr>
      <vt:lpstr>Century Gothic</vt:lpstr>
      <vt:lpstr>Comic Sans MS</vt:lpstr>
      <vt:lpstr>Garamond</vt:lpstr>
      <vt:lpstr>News Gothic MT</vt:lpstr>
      <vt:lpstr>Times New Roman</vt:lpstr>
      <vt:lpstr>Wingdings</vt:lpstr>
      <vt:lpstr>Theme1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strategic objectives: </vt:lpstr>
      <vt:lpstr> Five strategic objectives  my translation: </vt:lpstr>
      <vt:lpstr>How were measures selected for the study?</vt:lpstr>
      <vt:lpstr>PowerPoint Presentation</vt:lpstr>
      <vt:lpstr>Antibiotic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Scope of infection control</vt:lpstr>
      <vt:lpstr>Linear Causation Process Single intervention is effective e.g. vaccination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 (cont’d)</vt:lpstr>
      <vt:lpstr>Bacteremia and Fungemia Episodes</vt:lpstr>
      <vt:lpstr>Blood culturing most important and life saving Investigation</vt:lpstr>
      <vt:lpstr>PowerPoint Presentation</vt:lpstr>
      <vt:lpstr>   </vt:lpstr>
      <vt:lpstr>PowerPoint Presentation</vt:lpstr>
      <vt:lpstr>ID surprises in Kenya</vt:lpstr>
      <vt:lpstr>PowerPoint Presentation</vt:lpstr>
      <vt:lpstr>HEAVY MIXED GROWTH OF THREE TYPES OF COLONIES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Pressures on the primary care physician</vt:lpstr>
      <vt:lpstr>PowerPoint Presentation</vt:lpstr>
      <vt:lpstr>Should restrict and rationalize  antibiotic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there an “increase” in the diagnosis of Enteric Fever (Typhoid)?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 sumukhayanamaha</dc:title>
  <dc:creator>revathi</dc:creator>
  <cp:lastModifiedBy>MBOGORI MAURICE</cp:lastModifiedBy>
  <cp:revision>43</cp:revision>
  <dcterms:created xsi:type="dcterms:W3CDTF">2016-11-13T20:31:56Z</dcterms:created>
  <dcterms:modified xsi:type="dcterms:W3CDTF">2016-12-04T06:04:39Z</dcterms:modified>
</cp:coreProperties>
</file>