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0" r:id="rId3"/>
  </p:sldMasterIdLst>
  <p:notesMasterIdLst>
    <p:notesMasterId r:id="rId38"/>
  </p:notesMasterIdLst>
  <p:sldIdLst>
    <p:sldId id="258" r:id="rId4"/>
    <p:sldId id="290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92" r:id="rId14"/>
    <p:sldId id="267" r:id="rId15"/>
    <p:sldId id="268" r:id="rId16"/>
    <p:sldId id="269" r:id="rId17"/>
    <p:sldId id="291" r:id="rId18"/>
    <p:sldId id="275" r:id="rId19"/>
    <p:sldId id="270" r:id="rId20"/>
    <p:sldId id="271" r:id="rId21"/>
    <p:sldId id="272" r:id="rId22"/>
    <p:sldId id="274" r:id="rId23"/>
    <p:sldId id="276" r:id="rId24"/>
    <p:sldId id="277" r:id="rId25"/>
    <p:sldId id="284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50946-70C7-4748-A58D-8FADFFD62E4A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F3280-EDCA-4D1B-BAC2-FF71DCAF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6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A1B0A6-B07C-4233-919A-9D4C5F2444F8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CF79C4-948C-47EA-9C3E-DFDF0FA219B9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F906-CBF6-4CD9-BEF8-AA594B2C5E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301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083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136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1355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" name="Picture 12" descr="kenya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0"/>
            <a:ext cx="1066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0" y="0"/>
          <a:ext cx="9144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4" imgW="533474" imgH="523810" progId="Paint.Picture">
                  <p:embed/>
                </p:oleObj>
              </mc:Choice>
              <mc:Fallback>
                <p:oleObj name="Bitmap Image" r:id="rId4" imgW="533474" imgH="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4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6 w 21600"/>
                <a:gd name="T1" fmla="*/ 0 h 21231"/>
                <a:gd name="T2" fmla="*/ 32 w 21600"/>
                <a:gd name="T3" fmla="*/ 13 h 21231"/>
                <a:gd name="T4" fmla="*/ 0 w 21600"/>
                <a:gd name="T5" fmla="*/ 1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721C-4FA7-4C01-8184-2AE61EDEE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5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24D93-6B98-453E-974A-34A02D7F6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0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AA3B-5F14-4B5A-A541-2CC01EC13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44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7C54-A25C-45F1-9058-D0E13FCB4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59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6C82-498C-4DC3-BC11-DFBE23D0E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98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68D2-4528-4850-913D-44996DBC7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967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D827E-6C8F-4230-A68E-D3D97563B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97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59D7E-1202-4842-9AFA-5D43C2F5E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63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866A-C456-429F-8B8B-8C377D033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07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4E3E-D0BA-4D2E-A671-B8630D6F7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17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D2CAB-F795-48EE-A297-88A053C0F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35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F5BC-0005-41C4-BB57-41136E5F1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61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946DF-8552-42AF-8F30-2C05EE25E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54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B977-926D-4BCF-B257-81D85CEE8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61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7E4C7-7775-4455-8CF6-D2228515A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8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6 w 21600"/>
                <a:gd name="T1" fmla="*/ 0 h 21231"/>
                <a:gd name="T2" fmla="*/ 32 w 21600"/>
                <a:gd name="T3" fmla="*/ 13 h 21231"/>
                <a:gd name="T4" fmla="*/ 0 w 21600"/>
                <a:gd name="T5" fmla="*/ 1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D3FE-BB87-42A4-BC76-F0E35C9DFBC6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4B4C-8E29-4EB8-8C94-12664FA82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2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47142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F14E-15E3-459C-A725-C87F364CB540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2611-2665-4A36-8C33-1D6820013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4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4FD44-A17F-4987-8501-BBCA835E105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B3E63-F643-44DD-8F13-05CE2FB7B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3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879FC-DA9A-456B-9202-E2D8E1EA744F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008F-A73F-42C5-B9D1-C49EFC6E0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12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16C9F-32B2-4DEF-9C8B-24D809DC1D97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5910-FA31-4283-AE29-5C15308E8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4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88A96-1400-4D30-A552-4DA61FE3DF6D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0C45-F883-4059-BF51-AD8CC1DFC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71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F5E9F-0275-4AF0-88E5-9590AD1F0C88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E3E44-833F-49CA-8BF6-E84E1A28F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75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90DAB-9BB9-42BE-874B-ACFF04454FDF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2F8C9-14F6-4FBD-8565-47DE3855C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73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1108-978A-40BC-858B-A84AEFA6D27C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937A-A93A-44F4-B6B2-294820249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07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401DB-AB91-4926-B2B9-8ED366FF8DA1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BCC4-B48B-4406-80E9-64BF83471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22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587A-9C30-4B18-9889-02B165AF70F0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DD68-D387-4989-AE9B-01CCC39A8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0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25486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E1D5-610E-4141-8384-B70A7B024648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07DAF-8E72-4B4F-A44D-3F7CFDC28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33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CAAEE-B2AB-4C66-A350-4E6D0EEC29D8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9D19-0ADB-4ADE-8D6F-A4168326D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73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C678-7970-4670-A9A9-7C6252548162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CF6A-4EF5-4589-A73D-D84BF4EE6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39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958CA-8382-4D88-B993-0C161433BCFF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0CA4-36CD-4D55-9941-ECE491977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139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6311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2566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134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502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433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A9D22E1-8BBA-487C-B1A2-D4EA589B81F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BDC91C-5779-4841-BBB5-0652ED3A620A}" type="slidenum">
              <a:rPr lang="en-US" smtClean="0"/>
              <a:t>‹#›</a:t>
            </a:fld>
            <a:endParaRPr lang="en-US"/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pic>
        <p:nvPicPr>
          <p:cNvPr id="3080" name="Picture 12" descr="kenyaC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0"/>
            <a:ext cx="1066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1" name="Object 13"/>
          <p:cNvGraphicFramePr>
            <a:graphicFrameLocks noChangeAspect="1"/>
          </p:cNvGraphicFramePr>
          <p:nvPr/>
        </p:nvGraphicFramePr>
        <p:xfrm>
          <a:off x="0" y="0"/>
          <a:ext cx="9144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17" imgW="533474" imgH="523810" progId="Paint.Picture">
                  <p:embed/>
                </p:oleObj>
              </mc:Choice>
              <mc:Fallback>
                <p:oleObj name="Bitmap Image" r:id="rId17" imgW="533474" imgH="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457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34 h 21600"/>
                <a:gd name="T4" fmla="*/ 0 w 21600"/>
                <a:gd name="T5" fmla="*/ 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B883979-C78F-49EA-AFEF-E47EFC5F8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457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7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34 h 21600"/>
                <a:gd name="T4" fmla="*/ 0 w 21600"/>
                <a:gd name="T5" fmla="*/ 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0F39203-B367-4406-84F2-3BC1DDEFB29C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FEE9BFD-1446-4355-BA96-E0C585887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mad-id.circamarketing.com/wp-content/uploads/2012/01/mad_id_featured_9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ingwisely.org.au/recommendations/asid#1342" TargetMode="External"/><Relationship Id="rId2" Type="http://schemas.openxmlformats.org/officeDocument/2006/relationships/hyperlink" Target="http://www.choosingwisely.org.au/recommendations/asid#134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oosingwisely.org.au/recommendations/asid#1343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osingwisely.org.au/recommendations/shpa#1351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osingwisely.org.au/recommendations/anzsgm#1535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osingwisely.org.au/recommendations/anzics#146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" y="152400"/>
            <a:ext cx="8915400" cy="6629400"/>
          </a:xfrm>
        </p:spPr>
        <p:txBody>
          <a:bodyPr>
            <a:noAutofit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tx1"/>
                </a:solidFill>
              </a:rPr>
              <a:t>AMS Round Table 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Prof</a:t>
            </a:r>
            <a:r>
              <a:rPr lang="en-US" sz="3600" b="1" dirty="0" smtClean="0">
                <a:solidFill>
                  <a:schemeClr val="tx1"/>
                </a:solidFill>
              </a:rPr>
              <a:t>. Gunturu Revathi</a:t>
            </a:r>
          </a:p>
          <a:p>
            <a:pPr marL="457200" lvl="1" indent="0" algn="ctr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Consultant Microbiologist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The Aga Khan University Hospital, Nairobi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IPNET  Conference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16-11-2011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Gelian Hotel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Machakos</a:t>
            </a:r>
          </a:p>
        </p:txBody>
      </p:sp>
    </p:spTree>
    <p:extLst>
      <p:ext uri="{BB962C8B-B14F-4D97-AF65-F5344CB8AC3E}">
        <p14:creationId xmlns:p14="http://schemas.microsoft.com/office/powerpoint/2010/main" val="2698231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7772400" cy="190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Blood culturing most important and life saving Investigation</a:t>
            </a:r>
            <a:endParaRPr lang="en-IN" sz="4800" b="1" dirty="0" smtClean="0">
              <a:solidFill>
                <a:srgbClr val="FF0000"/>
              </a:solidFill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Needs optimal Methods for Diagnosis of Blood Borne Pathogens</a:t>
            </a:r>
            <a:endParaRPr lang="en-IN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601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338602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172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 surprises in 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sz="3600" dirty="0" smtClean="0"/>
              <a:t>MRSA is minimal </a:t>
            </a:r>
          </a:p>
          <a:p>
            <a:r>
              <a:rPr lang="en-US" sz="3600" dirty="0" smtClean="0"/>
              <a:t>No C. diff</a:t>
            </a:r>
          </a:p>
          <a:p>
            <a:r>
              <a:rPr lang="en-US" sz="3600" dirty="0" smtClean="0"/>
              <a:t>No VRE</a:t>
            </a:r>
          </a:p>
          <a:p>
            <a:r>
              <a:rPr lang="en-US" sz="3600" dirty="0" smtClean="0"/>
              <a:t>No Legionella</a:t>
            </a:r>
          </a:p>
          <a:p>
            <a:r>
              <a:rPr lang="en-US" sz="3600" dirty="0" smtClean="0"/>
              <a:t>No listeria spp. extremely rare.</a:t>
            </a:r>
          </a:p>
          <a:p>
            <a:r>
              <a:rPr lang="en-US" sz="3600" dirty="0" smtClean="0"/>
              <a:t>Minimal GBS in neonatal sepsis</a:t>
            </a:r>
          </a:p>
          <a:p>
            <a:r>
              <a:rPr lang="en-US" sz="3600" dirty="0" smtClean="0"/>
              <a:t>&lt; 3% PRP</a:t>
            </a:r>
          </a:p>
          <a:p>
            <a:r>
              <a:rPr lang="en-US" sz="3600" dirty="0" smtClean="0"/>
              <a:t>Enterobacter spp. not prominent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61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04800" y="5638800"/>
            <a:ext cx="8531225" cy="639763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Figure 43-2 Organizational structure of a comprehensive antimicrobial management program. (Adapted from John JF Jr, Fishman NO. Programmatic role of the infectious diseases physician in controlling antimicrobial costs in the hospitals. Clin Infect Dis. 1997;24:471.)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886199" y="6278563"/>
            <a:ext cx="494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 i="1" dirty="0"/>
              <a:t>Downloaded from: Principles and Practice of Infectious Diseases (on 21 May 2007 03:18 AM)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657600" y="6278563"/>
            <a:ext cx="5334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700" i="1" dirty="0"/>
              <a:t>© 2007 Elsevier 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0" y="0"/>
          <a:ext cx="9144000" cy="559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4" imgW="4210638" imgH="2933333" progId="Paint.Picture">
                  <p:embed/>
                </p:oleObj>
              </mc:Choice>
              <mc:Fallback>
                <p:oleObj name="Bitmap Image" r:id="rId4" imgW="4210638" imgH="2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59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6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400" b="1" dirty="0" smtClean="0"/>
              <a:t>HEAVY MIXED GROWTH OF THREE TYPES OF COLONIES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895350"/>
            <a:ext cx="7645401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4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4" y="381000"/>
            <a:ext cx="8909786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822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4580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3157"/>
            <a:ext cx="7458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1338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430"/>
            <a:ext cx="8889999" cy="610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5317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PHOTOS TAKEN between 3 &amp; 4 months after the operation, over three weeks, during a 5th antibiotic treatment for wound infection</a:t>
            </a:r>
            <a:r>
              <a:rPr lang="en-US" dirty="0" smtClean="0"/>
              <a:t>.</a:t>
            </a:r>
            <a:r>
              <a:rPr lang="en-US" dirty="0"/>
              <a:t> This was a 3rd caesarean during a 3rd pregnancy carried out in </a:t>
            </a:r>
            <a:r>
              <a:rPr lang="en-US" dirty="0" smtClean="0"/>
              <a:t>UK.MOTHER </a:t>
            </a:r>
            <a:r>
              <a:rPr lang="en-US" dirty="0"/>
              <a:t>AGED 38 </a:t>
            </a:r>
            <a:r>
              <a:rPr lang="en-US" dirty="0" err="1" smtClean="0"/>
              <a:t>yearsHEIGHT</a:t>
            </a:r>
            <a:r>
              <a:rPr lang="en-US" dirty="0" smtClean="0"/>
              <a:t> </a:t>
            </a:r>
            <a:r>
              <a:rPr lang="en-US" dirty="0"/>
              <a:t>5 </a:t>
            </a:r>
            <a:r>
              <a:rPr lang="en-US" dirty="0" err="1"/>
              <a:t>ft</a:t>
            </a:r>
            <a:r>
              <a:rPr lang="en-US" dirty="0"/>
              <a:t> 3 in / 159 cm tall</a:t>
            </a:r>
          </a:p>
          <a:p>
            <a:r>
              <a:rPr lang="en-US" dirty="0" smtClean="0"/>
              <a:t>  WEIGHT </a:t>
            </a:r>
            <a:r>
              <a:rPr lang="en-US" dirty="0"/>
              <a:t>216 </a:t>
            </a:r>
            <a:r>
              <a:rPr lang="en-US" dirty="0" err="1"/>
              <a:t>lbs</a:t>
            </a:r>
            <a:r>
              <a:rPr lang="en-US" dirty="0"/>
              <a:t> / 15 stone 6 </a:t>
            </a:r>
            <a:r>
              <a:rPr lang="en-US" dirty="0" err="1"/>
              <a:t>lbs</a:t>
            </a:r>
            <a:r>
              <a:rPr lang="en-US" dirty="0"/>
              <a:t> / 98 kg</a:t>
            </a:r>
          </a:p>
          <a:p>
            <a:endParaRPr lang="en-US" dirty="0"/>
          </a:p>
        </p:txBody>
      </p:sp>
      <p:pic>
        <p:nvPicPr>
          <p:cNvPr id="5122" name="Picture 2" descr="pictures/small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5" y="1828800"/>
            <a:ext cx="4158761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s/small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23" y="1824990"/>
            <a:ext cx="4247535" cy="22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s/small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" y="4343400"/>
            <a:ext cx="4270576" cy="23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s/small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82" y="4343400"/>
            <a:ext cx="4270576" cy="23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938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ad-id.circamarketing.com/wp-content/uploads/2012/01/mad_id_featured_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648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00FFFF"/>
                </a:solidFill>
              </a:rPr>
              <a:t>Should restrict and rationalize  antibiotic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495799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               </a:t>
            </a:r>
            <a:r>
              <a:rPr lang="en-US" sz="3600" dirty="0" smtClean="0">
                <a:solidFill>
                  <a:srgbClr val="FFFF00"/>
                </a:solidFill>
              </a:rPr>
              <a:t>Antimicrobial stewardship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                                    +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           Infection control program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  </a:t>
            </a:r>
          </a:p>
          <a:p>
            <a:pPr algn="ctr" eaLnBrk="1" hangingPunct="1">
              <a:buFontTx/>
              <a:buNone/>
            </a:pPr>
            <a:r>
              <a:rPr lang="en-US" sz="3600" dirty="0" smtClean="0"/>
              <a:t>       </a:t>
            </a:r>
            <a:r>
              <a:rPr lang="en-US" sz="3200" dirty="0" smtClean="0">
                <a:solidFill>
                  <a:srgbClr val="CCFFFF"/>
                </a:solidFill>
              </a:rPr>
              <a:t>Can limit the emergence and transmission  of antimicrobial-resistant  bacteria</a:t>
            </a:r>
          </a:p>
          <a:p>
            <a:pPr eaLnBrk="1" hangingPunct="1"/>
            <a:endParaRPr lang="en-US" sz="3600" dirty="0" smtClean="0"/>
          </a:p>
        </p:txBody>
      </p:sp>
      <p:sp>
        <p:nvSpPr>
          <p:cNvPr id="5" name="Down Arrow 4"/>
          <p:cNvSpPr/>
          <p:nvPr/>
        </p:nvSpPr>
        <p:spPr>
          <a:xfrm>
            <a:off x="3671455" y="3870613"/>
            <a:ext cx="914400" cy="520700"/>
          </a:xfrm>
          <a:prstGeom prst="downArrow">
            <a:avLst>
              <a:gd name="adj1" fmla="val 50000"/>
              <a:gd name="adj2" fmla="val 449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300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1"/>
            <a:ext cx="8763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758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800" smtClean="0"/>
              <a:t>Pressures on the primary care physician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162050" y="1438275"/>
            <a:ext cx="717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FFFF00"/>
                </a:solidFill>
                <a:latin typeface="Arial Narrow" pitchFamily="34" charset="0"/>
              </a:rPr>
              <a:t>Peer groups</a:t>
            </a:r>
            <a:r>
              <a:rPr lang="en-GB" altLang="en-US">
                <a:solidFill>
                  <a:srgbClr val="00FFFF"/>
                </a:solidFill>
                <a:latin typeface="Arial Narrow" pitchFamily="34" charset="0"/>
              </a:rPr>
              <a:t> / prescribing and pharmacy advisors</a:t>
            </a:r>
            <a:endParaRPr lang="en-US" altLang="en-US">
              <a:solidFill>
                <a:srgbClr val="00FFFF"/>
              </a:solidFill>
              <a:latin typeface="Arial Narrow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930275" y="587375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00FFFF"/>
                </a:solidFill>
                <a:latin typeface="Arial Narrow" pitchFamily="34" charset="0"/>
              </a:rPr>
              <a:t>Hospital experts, </a:t>
            </a:r>
            <a:r>
              <a:rPr lang="en-GB" altLang="en-US" b="1">
                <a:solidFill>
                  <a:srgbClr val="FFFF00"/>
                </a:solidFill>
                <a:latin typeface="Arial Narrow" pitchFamily="34" charset="0"/>
              </a:rPr>
              <a:t>formularies and guidelines</a:t>
            </a:r>
            <a:endParaRPr lang="en-US" altLang="en-US" b="1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47675" y="2333625"/>
            <a:ext cx="2616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FF00"/>
                </a:solidFill>
                <a:latin typeface="Arial Narrow" pitchFamily="34" charset="0"/>
              </a:rPr>
              <a:t>Pharmaceutical representatives</a:t>
            </a:r>
          </a:p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FF00"/>
                </a:solidFill>
                <a:latin typeface="Arial Narrow" pitchFamily="34" charset="0"/>
              </a:rPr>
              <a:t>(Industry spends 35% of profits on marketing)</a:t>
            </a:r>
          </a:p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00FFFF"/>
                </a:solidFill>
                <a:latin typeface="Arial Narrow" pitchFamily="34" charset="0"/>
              </a:rPr>
              <a:t>Regulatory control mechanisms</a:t>
            </a:r>
            <a:endParaRPr lang="en-US" altLang="en-US" b="1">
              <a:solidFill>
                <a:srgbClr val="00FFFF"/>
              </a:solidFill>
              <a:latin typeface="Arial Narrow" pitchFamily="34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337300" y="2705100"/>
            <a:ext cx="17399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b="1">
                <a:solidFill>
                  <a:srgbClr val="FFFF00"/>
                </a:solidFill>
                <a:latin typeface="Arial Narrow" pitchFamily="34" charset="0"/>
              </a:rPr>
              <a:t>Patients’ demands</a:t>
            </a:r>
          </a:p>
          <a:p>
            <a:pPr algn="r">
              <a:spcBef>
                <a:spcPct val="50000"/>
              </a:spcBef>
            </a:pPr>
            <a:r>
              <a:rPr lang="en-GB" altLang="en-US">
                <a:solidFill>
                  <a:srgbClr val="00FFFF"/>
                </a:solidFill>
                <a:latin typeface="Arial Narrow" pitchFamily="34" charset="0"/>
              </a:rPr>
              <a:t> and</a:t>
            </a:r>
          </a:p>
          <a:p>
            <a:pPr algn="r">
              <a:spcBef>
                <a:spcPct val="50000"/>
              </a:spcBef>
            </a:pPr>
            <a:r>
              <a:rPr lang="en-GB" altLang="en-US">
                <a:solidFill>
                  <a:srgbClr val="00FFFF"/>
                </a:solidFill>
                <a:latin typeface="Arial Narrow" pitchFamily="34" charset="0"/>
              </a:rPr>
              <a:t> physician aspirations</a:t>
            </a:r>
            <a:endParaRPr lang="en-US" altLang="en-US">
              <a:solidFill>
                <a:srgbClr val="00FFFF"/>
              </a:solidFill>
              <a:latin typeface="Arial Narrow" pitchFamily="34" charset="0"/>
            </a:endParaRP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2733675" y="3378200"/>
            <a:ext cx="1028700" cy="901700"/>
          </a:xfrm>
          <a:prstGeom prst="rightArrow">
            <a:avLst>
              <a:gd name="adj1" fmla="val 50000"/>
              <a:gd name="adj2" fmla="val 2852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5743575" y="3403600"/>
            <a:ext cx="1003300" cy="876300"/>
          </a:xfrm>
          <a:prstGeom prst="leftArrow">
            <a:avLst>
              <a:gd name="adj1" fmla="val 50000"/>
              <a:gd name="adj2" fmla="val 2862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4181475" y="5168900"/>
            <a:ext cx="1143000" cy="6477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257675" y="1968500"/>
            <a:ext cx="977900" cy="711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3956050" y="2751138"/>
            <a:ext cx="1616075" cy="2341562"/>
            <a:chOff x="2492" y="1733"/>
            <a:chExt cx="1018" cy="1475"/>
          </a:xfrm>
        </p:grpSpPr>
        <p:sp>
          <p:nvSpPr>
            <p:cNvPr id="47116" name="Oval 12"/>
            <p:cNvSpPr>
              <a:spLocks noChangeArrowheads="1"/>
            </p:cNvSpPr>
            <p:nvPr/>
          </p:nvSpPr>
          <p:spPr bwMode="auto">
            <a:xfrm>
              <a:off x="2674" y="1968"/>
              <a:ext cx="408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47117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1733"/>
              <a:ext cx="1018" cy="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36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7481"/>
            <a:ext cx="4953000" cy="658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997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entreinfection.s3.amazonaws.com/wp/sites/2/2015/11/30153313/AMRprescriptio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6639"/>
            <a:ext cx="6324600" cy="64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82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19200"/>
            <a:ext cx="879912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33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2" y="533400"/>
            <a:ext cx="8106997" cy="576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5991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2"/>
              </a:rPr>
              <a:t>Do not use antibiotics in asymptomatic bacteriuria</a:t>
            </a:r>
            <a:endParaRPr lang="en-US" sz="3200" b="1" dirty="0"/>
          </a:p>
          <a:p>
            <a:r>
              <a:rPr lang="en-US" sz="3200" b="1" dirty="0">
                <a:hlinkClick r:id="rId3"/>
              </a:rPr>
              <a:t>Do not take a swab or use antibiotics for the management of a leg ulcer without clinical infection</a:t>
            </a:r>
            <a:endParaRPr lang="en-US" sz="3200" b="1" dirty="0"/>
          </a:p>
          <a:p>
            <a:r>
              <a:rPr lang="en-US" sz="3200" b="1" dirty="0">
                <a:hlinkClick r:id="rId4"/>
              </a:rPr>
              <a:t>Avoid prescribing antibiotics for upper respiratory tract infection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773254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914" y="243840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2"/>
              </a:rPr>
              <a:t>Don’t initiate an antibiotic without an identified indication and a predetermined length of treatment or review date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08577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784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hlinkClick r:id="rId2"/>
              </a:rPr>
              <a:t>Do not use antimicrobials to treat bacteriuria in older adults where specific urinary tract symptoms are not present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490601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819400"/>
            <a:ext cx="6671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hlinkClick r:id="rId2"/>
              </a:rPr>
              <a:t>Consider antibiotic de-escalation daily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7264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4648200" cy="76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Antibiotic Guidelines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2500" r="14063" b="8333"/>
          <a:stretch>
            <a:fillRect/>
          </a:stretch>
        </p:blipFill>
        <p:spPr bwMode="auto">
          <a:xfrm>
            <a:off x="5791200" y="3434556"/>
            <a:ext cx="33528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5000" r="20313" b="18750"/>
          <a:stretch>
            <a:fillRect/>
          </a:stretch>
        </p:blipFill>
        <p:spPr bwMode="auto">
          <a:xfrm>
            <a:off x="152400" y="3581400"/>
            <a:ext cx="3516086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31250" r="14844" b="11458"/>
          <a:stretch>
            <a:fillRect/>
          </a:stretch>
        </p:blipFill>
        <p:spPr bwMode="auto">
          <a:xfrm>
            <a:off x="2207391" y="631371"/>
            <a:ext cx="4345809" cy="265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44792" r="82813" b="25000"/>
          <a:stretch>
            <a:fillRect/>
          </a:stretch>
        </p:blipFill>
        <p:spPr bwMode="auto">
          <a:xfrm>
            <a:off x="3810001" y="3581400"/>
            <a:ext cx="1836682" cy="295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1723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824038"/>
            <a:ext cx="89630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72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42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7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06" y="71711"/>
            <a:ext cx="6826394" cy="474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" y="4819651"/>
            <a:ext cx="8992256" cy="176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52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ss.hku.hk/sras/images/com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129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" y="76200"/>
            <a:ext cx="902932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" y="79215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Bookman Old Style" pitchFamily="18" charset="0"/>
              </a:rPr>
              <a:t>Thank you for your attention !!!</a:t>
            </a:r>
            <a:endParaRPr lang="en-US" sz="66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152400" y="0"/>
            <a:ext cx="88392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 dirty="0" smtClean="0"/>
              <a:t>ZERO </a:t>
            </a:r>
            <a:r>
              <a:rPr lang="en-US" sz="3200" b="1" dirty="0" smtClean="0"/>
              <a:t>tolerance </a:t>
            </a:r>
            <a:endParaRPr lang="en-US" sz="3200" b="1" dirty="0"/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3200" b="1" dirty="0" smtClean="0"/>
              <a:t>Preventable Healthcare </a:t>
            </a:r>
            <a:r>
              <a:rPr lang="en-US" sz="3200" b="1" dirty="0"/>
              <a:t>associated Infections</a:t>
            </a: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sz="2000" b="1" dirty="0"/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IS </a:t>
            </a:r>
            <a:r>
              <a:rPr lang="en-US" sz="2400" b="1" dirty="0" smtClean="0">
                <a:solidFill>
                  <a:schemeClr val="tx1"/>
                </a:solidFill>
              </a:rPr>
              <a:t>THIS TARGET POSSIBLE WITHOUT MICROBIOLOGY LAB?</a:t>
            </a:r>
          </a:p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 dirty="0" smtClean="0"/>
              <a:t>IS SURVEILNACE OF AMR POSSSIBLE?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46787" name="Picture 4" descr="MMj017264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368" y="1524000"/>
            <a:ext cx="5146712" cy="42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6641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828801"/>
            <a:ext cx="903316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6930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358775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Situations where antimicrobials are used 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excessively</a:t>
            </a:r>
            <a:endParaRPr lang="en-US" sz="3200" dirty="0">
              <a:solidFill>
                <a:schemeClr val="tx2"/>
              </a:solidFill>
            </a:endParaRPr>
          </a:p>
          <a:p>
            <a:pPr algn="ctr"/>
            <a:endParaRPr lang="en-US" sz="32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en-US" sz="3200" dirty="0"/>
              <a:t>Acute Upper respiratory tract infections. </a:t>
            </a:r>
          </a:p>
          <a:p>
            <a:pPr>
              <a:buFontTx/>
              <a:buChar char="•"/>
            </a:pPr>
            <a:r>
              <a:rPr lang="en-US" sz="3200" dirty="0"/>
              <a:t>Acute gastroenteritis. </a:t>
            </a:r>
          </a:p>
          <a:p>
            <a:pPr>
              <a:buFontTx/>
              <a:buChar char="•"/>
            </a:pPr>
            <a:r>
              <a:rPr lang="en-US" sz="3200" dirty="0"/>
              <a:t>Acute urinary tract infection. </a:t>
            </a:r>
          </a:p>
          <a:p>
            <a:pPr>
              <a:buFontTx/>
              <a:buChar char="•"/>
            </a:pPr>
            <a:r>
              <a:rPr lang="en-US" sz="3200" dirty="0"/>
              <a:t>Surgical prophylaxis. </a:t>
            </a:r>
          </a:p>
          <a:p>
            <a:pPr>
              <a:buFontTx/>
              <a:buChar char="•"/>
            </a:pPr>
            <a:r>
              <a:rPr lang="en-US" sz="3200" dirty="0" smtClean="0"/>
              <a:t>Pyrexia </a:t>
            </a:r>
            <a:r>
              <a:rPr lang="en-US" sz="3200" dirty="0"/>
              <a:t>of unknown origin. </a:t>
            </a:r>
          </a:p>
          <a:p>
            <a:pPr>
              <a:buFontTx/>
              <a:buChar char="•"/>
            </a:pPr>
            <a:r>
              <a:rPr lang="en-US" sz="3200" dirty="0"/>
              <a:t>Undiagnosed fever in the immune-suppressed. </a:t>
            </a:r>
          </a:p>
        </p:txBody>
      </p:sp>
      <p:pic>
        <p:nvPicPr>
          <p:cNvPr id="15363" name="Picture 3" descr="New Image High resolution AKU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333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1D02-9575-4B3B-9380-777B2605B2D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910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Definitions (cont’d)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85800" y="2133600"/>
            <a:ext cx="3803904" cy="398373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b="1" dirty="0" smtClean="0">
                <a:solidFill>
                  <a:srgbClr val="FF0000"/>
                </a:solidFill>
                <a:latin typeface="Calisto MT" pitchFamily="18" charset="0"/>
              </a:rPr>
              <a:t>Primary Bacteremia – </a:t>
            </a:r>
            <a:r>
              <a:rPr lang="en-US" sz="2600" dirty="0" smtClean="0">
                <a:latin typeface="Calisto MT" pitchFamily="18" charset="0"/>
              </a:rPr>
              <a:t>blood stream bacterial invasion with no preceding or simultaneous site of infection with the same microorganism </a:t>
            </a:r>
          </a:p>
          <a:p>
            <a:pPr eaLnBrk="1" hangingPunct="1"/>
            <a:r>
              <a:rPr lang="en-US" sz="2600" b="1" dirty="0" smtClean="0">
                <a:solidFill>
                  <a:srgbClr val="FF0000"/>
                </a:solidFill>
                <a:latin typeface="Calisto MT" pitchFamily="18" charset="0"/>
              </a:rPr>
              <a:t>Secondary Bacteremia – </a:t>
            </a:r>
            <a:r>
              <a:rPr lang="en-US" sz="2600" dirty="0" smtClean="0">
                <a:latin typeface="Calisto MT" pitchFamily="18" charset="0"/>
              </a:rPr>
              <a:t>isolation of a microorganism from blood as well as other site(s</a:t>
            </a:r>
            <a:r>
              <a:rPr lang="en-US" dirty="0" smtClean="0">
                <a:latin typeface="Calisto MT" pitchFamily="18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645151" y="2240280"/>
            <a:ext cx="3803904" cy="38770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1D02-9575-4B3B-9380-777B2605B2D1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56" y="1905000"/>
            <a:ext cx="4056744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2984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Bacteremia and Fungemia Episodes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81000" y="1524000"/>
            <a:ext cx="3803904" cy="387705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Transient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Comes and goes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Usually occurs after a procedural manipulation (ex. Dental procedures)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Intermittent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Can occur from abscesses at some body site that is “seeding” the blood</a:t>
            </a:r>
          </a:p>
          <a:p>
            <a:pPr eaLnBrk="1" hangingPunct="1"/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Continuous Bacteremia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1D02-9575-4B3B-9380-777B2605B2D1}" type="slidenum">
              <a:rPr lang="en-US" smtClean="0"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57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27-2-2016 Addis EIF</Template>
  <TotalTime>17</TotalTime>
  <Words>492</Words>
  <Application>Microsoft Office PowerPoint</Application>
  <PresentationFormat>On-screen Show (4:3)</PresentationFormat>
  <Paragraphs>95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2_Soaring</vt:lpstr>
      <vt:lpstr>1_Soaring</vt:lpstr>
      <vt:lpstr>Soaring</vt:lpstr>
      <vt:lpstr>Bitmap Image</vt:lpstr>
      <vt:lpstr>PowerPoint Presentation</vt:lpstr>
      <vt:lpstr>Should restrict and rationalize  antibiotic use</vt:lpstr>
      <vt:lpstr>Antibiotic Guidelines</vt:lpstr>
      <vt:lpstr>PowerPoint Presentation</vt:lpstr>
      <vt:lpstr>PowerPoint Presentation</vt:lpstr>
      <vt:lpstr>PowerPoint Presentation</vt:lpstr>
      <vt:lpstr>PowerPoint Presentation</vt:lpstr>
      <vt:lpstr>Definitions (cont’d)</vt:lpstr>
      <vt:lpstr>Bacteremia and Fungemia Episodes</vt:lpstr>
      <vt:lpstr>Blood culturing most important and life saving Investigation</vt:lpstr>
      <vt:lpstr>PowerPoint Presentation</vt:lpstr>
      <vt:lpstr>ID surprises in Kenya</vt:lpstr>
      <vt:lpstr>PowerPoint Presentation</vt:lpstr>
      <vt:lpstr>HEAVY MIXED GROWTH OF THREE TYPES OF COLONIES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Pressures on the primary care physician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2016-11-16T13:33:59Z</dcterms:created>
  <dcterms:modified xsi:type="dcterms:W3CDTF">2016-11-16T13:51:37Z</dcterms:modified>
</cp:coreProperties>
</file>